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8" r:id="rId2"/>
    <p:sldId id="286" r:id="rId3"/>
    <p:sldId id="295" r:id="rId4"/>
    <p:sldId id="293" r:id="rId5"/>
    <p:sldId id="303" r:id="rId6"/>
    <p:sldId id="294" r:id="rId7"/>
    <p:sldId id="298" r:id="rId8"/>
    <p:sldId id="296" r:id="rId9"/>
    <p:sldId id="304" r:id="rId10"/>
    <p:sldId id="305" r:id="rId11"/>
    <p:sldId id="300" r:id="rId12"/>
    <p:sldId id="302" r:id="rId13"/>
    <p:sldId id="299" r:id="rId14"/>
    <p:sldId id="301" r:id="rId15"/>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FF"/>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142" y="-102"/>
      </p:cViewPr>
      <p:guideLst>
        <p:guide orient="horz" pos="3126"/>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ja-JP" altLang="en-US"/>
          </a:p>
        </p:txBody>
      </p:sp>
      <p:sp>
        <p:nvSpPr>
          <p:cNvPr id="4" name="フッター プレースホルダ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pPr>
              <a:defRPr/>
            </a:pPr>
            <a:endParaRPr lang="ja-JP" altLang="en-US"/>
          </a:p>
        </p:txBody>
      </p:sp>
      <p:sp>
        <p:nvSpPr>
          <p:cNvPr id="5" name="スライド番号プレースホルダ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pPr>
              <a:defRPr/>
            </a:pPr>
            <a:fld id="{043AE28B-4EBC-4BB6-903F-212115DC03E8}" type="slidenum">
              <a:rPr lang="ja-JP" altLang="en-US"/>
              <a:pPr>
                <a:defRPr/>
              </a:pPr>
              <a:t>&lt;#&gt;</a:t>
            </a:fld>
            <a:endParaRPr lang="ja-JP"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ja-JP" altLang="en-US"/>
          </a:p>
        </p:txBody>
      </p:sp>
      <p:sp>
        <p:nvSpPr>
          <p:cNvPr id="3" name="日付プレースホルダ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709B7DCF-7D5D-414D-9666-3A0C9B675BA2}" type="datetimeFigureOut">
              <a:rPr lang="ja-JP" altLang="en-US"/>
              <a:pPr>
                <a:defRPr/>
              </a:pPr>
              <a:t>2014/5/12</a:t>
            </a:fld>
            <a:endParaRPr lang="ja-JP" altLang="en-US"/>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pPr>
              <a:defRPr/>
            </a:pPr>
            <a:endParaRPr lang="ja-JP" altLang="en-US"/>
          </a:p>
        </p:txBody>
      </p:sp>
      <p:sp>
        <p:nvSpPr>
          <p:cNvPr id="7" name="スライド番号プレースホルダ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pPr>
              <a:defRPr/>
            </a:pPr>
            <a:fld id="{16F8828F-496B-4E7C-A5A6-63283949565E}"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05ABB3C3-CBE5-4888-AFA4-B21CE6426A4F}" type="datetimeFigureOut">
              <a:rPr lang="ja-JP" altLang="en-US"/>
              <a:pPr>
                <a:defRPr/>
              </a:pPr>
              <a:t>2014/5/12</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4EEBD9-DC22-41D8-9ECE-73E35FBB1054}" type="slidenum">
              <a:rPr lang="ja-JP" altLang="en-US"/>
              <a:pPr>
                <a:defRPr/>
              </a:pPr>
              <a:t>&lt;#&gt;</a:t>
            </a:fld>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55965150-D01C-4F76-8D21-1B567F48D85C}" type="datetimeFigureOut">
              <a:rPr lang="ja-JP" altLang="en-US"/>
              <a:pPr>
                <a:defRPr/>
              </a:pPr>
              <a:t>2014/5/12</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44A5D3C-3052-436E-A8A4-7DD02298F496}" type="slidenum">
              <a:rPr lang="ja-JP" altLang="en-US"/>
              <a:pPr>
                <a:defRPr/>
              </a:pPr>
              <a:t>&lt;#&gt;</a:t>
            </a:fld>
            <a:endParaRPr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86A76162-1BCD-4922-ABE6-C5B9A2E43964}" type="datetimeFigureOut">
              <a:rPr lang="ja-JP" altLang="en-US"/>
              <a:pPr>
                <a:defRPr/>
              </a:pPr>
              <a:t>2014/5/12</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8BF8BBA-E8C3-4640-B363-E2409754B577}" type="slidenum">
              <a:rPr lang="ja-JP" altLang="en-US"/>
              <a:pPr>
                <a:defRPr/>
              </a:pPr>
              <a:t>&lt;#&gt;</a:t>
            </a:fld>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4071F96F-75B6-4FD4-82BB-291752EB2716}" type="datetimeFigureOut">
              <a:rPr lang="ja-JP" altLang="en-US"/>
              <a:pPr>
                <a:defRPr/>
              </a:pPr>
              <a:t>2014/5/12</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8E5F1BCE-C65E-40EF-AEFF-EBFB8E035E6A}" type="slidenum">
              <a:rPr lang="ja-JP" altLang="en-US"/>
              <a:pPr>
                <a:defRPr/>
              </a:pPr>
              <a:t>&lt;#&gt;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08936DFC-9699-47D8-B19D-641130CCA12B}" type="datetimeFigureOut">
              <a:rPr lang="ja-JP" altLang="en-US"/>
              <a:pPr>
                <a:defRPr/>
              </a:pPr>
              <a:t>2014/5/12</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478589A-F6F8-4D4E-85AA-D2A37BF8C710}" type="slidenum">
              <a:rPr lang="ja-JP" altLang="en-US"/>
              <a:pPr>
                <a:defRPr/>
              </a:pPr>
              <a:t>&lt;#&gt;</a:t>
            </a:fld>
            <a:endParaRPr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4131C297-1BB7-4443-B246-73B8E716E694}" type="datetimeFigureOut">
              <a:rPr lang="ja-JP" altLang="en-US"/>
              <a:pPr>
                <a:defRPr/>
              </a:pPr>
              <a:t>2014/5/12</a:t>
            </a:fld>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418E6689-DE8E-40F3-B4CA-AE08C51010A3}" type="slidenum">
              <a:rPr lang="ja-JP" altLang="en-US"/>
              <a:pPr>
                <a:defRPr/>
              </a:pPr>
              <a:t>&lt;#&gt;</a:t>
            </a:fld>
            <a:endParaRPr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F61A77A8-257E-464A-9B3B-704DBD87F184}" type="datetimeFigureOut">
              <a:rPr lang="ja-JP" altLang="en-US"/>
              <a:pPr>
                <a:defRPr/>
              </a:pPr>
              <a:t>2014/5/12</a:t>
            </a:fld>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3F0B21D8-5179-452E-B5DB-4004A5CB4576}" type="slidenum">
              <a:rPr lang="ja-JP" altLang="en-US"/>
              <a:pPr>
                <a:defRPr/>
              </a:pPr>
              <a:t>&lt;#&gt;</a:t>
            </a:fld>
            <a:endParaRPr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BA70E575-1C3B-460C-A6A3-50C76E0E43FF}" type="datetimeFigureOut">
              <a:rPr lang="ja-JP" altLang="en-US"/>
              <a:pPr>
                <a:defRPr/>
              </a:pPr>
              <a:t>2014/5/12</a:t>
            </a:fld>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2CDF3944-6005-4137-A1F0-A9B2B7908E9F}" type="slidenum">
              <a:rPr lang="ja-JP" altLang="en-US"/>
              <a:pPr>
                <a:defRPr/>
              </a:pPr>
              <a:t>&lt;#&gt;</a:t>
            </a:fld>
            <a:endParaRPr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0873EABE-A91B-4140-883B-AB3A710BABEC}" type="datetimeFigureOut">
              <a:rPr lang="ja-JP" altLang="en-US"/>
              <a:pPr>
                <a:defRPr/>
              </a:pPr>
              <a:t>2014/5/12</a:t>
            </a:fld>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A01DC87D-4F62-4156-9873-847EC7C3C63C}" type="slidenum">
              <a:rPr lang="ja-JP" altLang="en-US"/>
              <a:pPr>
                <a:defRPr/>
              </a:pPr>
              <a:t>&lt;#&gt;</a:t>
            </a:fld>
            <a:endParaRPr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E387E46-EB92-4ECC-9659-A82C6439D9C5}" type="datetimeFigureOut">
              <a:rPr lang="ja-JP" altLang="en-US"/>
              <a:pPr>
                <a:defRPr/>
              </a:pPr>
              <a:t>2014/5/12</a:t>
            </a:fld>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5FC3EE01-12C6-40E4-B845-C2C59D1F866F}" type="slidenum">
              <a:rPr lang="ja-JP" altLang="en-US"/>
              <a:pPr>
                <a:defRPr/>
              </a:pPr>
              <a:t>&lt;#&gt;</a:t>
            </a:fld>
            <a:endParaRPr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68F78F0-31E6-4BB3-99BE-3A0C947FCFBC}" type="datetimeFigureOut">
              <a:rPr lang="ja-JP" altLang="en-US"/>
              <a:pPr>
                <a:defRPr/>
              </a:pPr>
              <a:t>2014/5/12</a:t>
            </a:fld>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566C8C8-0A0F-4002-A018-C763D21B032F}" type="slidenum">
              <a:rPr lang="ja-JP" altLang="en-US"/>
              <a:pPr>
                <a:defRPr/>
              </a:pPr>
              <a:t>&lt;#&gt;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1393C014-31E9-4CE8-9E3A-8760AEF81328}" type="datetimeFigureOut">
              <a:rPr lang="ja-JP" altLang="en-US"/>
              <a:pPr>
                <a:defRPr/>
              </a:pPr>
              <a:t>2014/5/12</a:t>
            </a:fld>
            <a:endParaRPr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FFB47653-649D-4DB7-8595-8E289570343D}" type="slidenum">
              <a:rPr lang="ja-JP" altLang="en-US"/>
              <a:pPr>
                <a:defRPr/>
              </a:pPr>
              <a:t>&lt;#&gt;</a:t>
            </a:fld>
            <a:endParaRPr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20013;3&#25968;&#23398;&#12288;&#22522;&#30990;&#21147;&#23450;&#30528;&#12486;&#12473;&#12488;&#29305;&#35611;&#8545;&#945;1.pdf" TargetMode="External"/><Relationship Id="rId1" Type="http://schemas.openxmlformats.org/officeDocument/2006/relationships/slideLayout" Target="../slideLayouts/slideLayout2.xml"/><Relationship Id="rId4" Type="http://schemas.openxmlformats.org/officeDocument/2006/relationships/hyperlink" Target="&#20013;1&#25968;&#23398;&#12288;&#22522;&#30990;&#21147;&#23450;&#30528;&#12486;&#12473;&#12488;&#945;30.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457200" y="990600"/>
            <a:ext cx="8305800" cy="1096963"/>
          </a:xfrm>
        </p:spPr>
        <p:txBody>
          <a:bodyPr/>
          <a:lstStyle/>
          <a:p>
            <a:pPr eaLnBrk="1" hangingPunct="1"/>
            <a:r>
              <a:rPr lang="ja-JP" altLang="en-US" sz="4800" dirty="0" smtClean="0">
                <a:solidFill>
                  <a:srgbClr val="0000FF"/>
                </a:solidFill>
                <a:latin typeface="HGP創英角ｺﾞｼｯｸUB" pitchFamily="50" charset="-128"/>
                <a:ea typeface="HGP創英角ｺﾞｼｯｸUB" pitchFamily="50" charset="-128"/>
              </a:rPr>
              <a:t>第９回</a:t>
            </a:r>
            <a:r>
              <a:rPr lang="ja-JP" altLang="en-US" sz="4800" dirty="0" smtClean="0">
                <a:solidFill>
                  <a:srgbClr val="0000FF"/>
                </a:solidFill>
                <a:latin typeface="HGP創英角ｺﾞｼｯｸUB" pitchFamily="50" charset="-128"/>
                <a:ea typeface="HGP創英角ｺﾞｼｯｸUB" pitchFamily="50" charset="-128"/>
                <a:cs typeface="Times New Roman" pitchFamily="18" charset="0"/>
              </a:rPr>
              <a:t>　</a:t>
            </a:r>
            <a:r>
              <a:rPr lang="en-US" altLang="ja-JP" sz="4800" dirty="0" smtClean="0">
                <a:solidFill>
                  <a:srgbClr val="0000FF"/>
                </a:solidFill>
                <a:latin typeface="HGP創英角ｺﾞｼｯｸUB" pitchFamily="50" charset="-128"/>
                <a:ea typeface="HGP創英角ｺﾞｼｯｸUB" pitchFamily="50" charset="-128"/>
                <a:cs typeface="Times New Roman" pitchFamily="18" charset="0"/>
              </a:rPr>
              <a:t>Assist </a:t>
            </a:r>
            <a:r>
              <a:rPr lang="ja-JP" altLang="en-US" sz="4800" dirty="0" smtClean="0">
                <a:solidFill>
                  <a:srgbClr val="0000FF"/>
                </a:solidFill>
                <a:latin typeface="HGP創英角ｺﾞｼｯｸUB" pitchFamily="50" charset="-128"/>
                <a:ea typeface="HGP創英角ｺﾞｼｯｸUB" pitchFamily="50" charset="-128"/>
              </a:rPr>
              <a:t>活用勉強会</a:t>
            </a:r>
          </a:p>
        </p:txBody>
      </p:sp>
      <p:sp>
        <p:nvSpPr>
          <p:cNvPr id="3075" name="コンテンツ プレースホルダ 2"/>
          <p:cNvSpPr>
            <a:spLocks noGrp="1"/>
          </p:cNvSpPr>
          <p:nvPr>
            <p:ph idx="1"/>
          </p:nvPr>
        </p:nvSpPr>
        <p:spPr>
          <a:xfrm>
            <a:off x="838200" y="2514599"/>
            <a:ext cx="7696200" cy="2590801"/>
          </a:xfrm>
        </p:spPr>
        <p:txBody>
          <a:bodyPr/>
          <a:lstStyle/>
          <a:p>
            <a:pPr algn="ctr" eaLnBrk="1" hangingPunct="1">
              <a:buFont typeface="Arial" charset="0"/>
              <a:buNone/>
            </a:pPr>
            <a:r>
              <a:rPr lang="ja-JP" altLang="en-US" sz="8000" dirty="0" smtClean="0">
                <a:solidFill>
                  <a:srgbClr val="FF0000"/>
                </a:solidFill>
                <a:latin typeface="HGP創英角ｺﾞｼｯｸUB" pitchFamily="50" charset="-128"/>
                <a:ea typeface="HGP創英角ｺﾞｼｯｸUB" pitchFamily="50" charset="-128"/>
              </a:rPr>
              <a:t>「夏期講習」</a:t>
            </a:r>
            <a:endParaRPr lang="en-US" altLang="ja-JP" sz="8000" dirty="0" smtClean="0">
              <a:solidFill>
                <a:srgbClr val="FF0000"/>
              </a:solidFill>
              <a:latin typeface="HGP創英角ｺﾞｼｯｸUB" pitchFamily="50" charset="-128"/>
              <a:ea typeface="HGP創英角ｺﾞｼｯｸUB" pitchFamily="50" charset="-128"/>
            </a:endParaRPr>
          </a:p>
          <a:p>
            <a:pPr eaLnBrk="1" hangingPunct="1">
              <a:buFont typeface="Arial" charset="0"/>
              <a:buNone/>
            </a:pPr>
            <a:r>
              <a:rPr lang="ja-JP" altLang="en-US" sz="8800" dirty="0" smtClean="0">
                <a:solidFill>
                  <a:srgbClr val="FF0000"/>
                </a:solidFil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rgbClr val="0000FF"/>
                </a:solidFill>
                <a:latin typeface="HGP創英角ｺﾞｼｯｸUB" pitchFamily="50" charset="-128"/>
                <a:ea typeface="HGP創英角ｺﾞｼｯｸUB" pitchFamily="50" charset="-128"/>
              </a:rPr>
              <a:t>小学生算数夏期カリキュラム　例</a:t>
            </a:r>
            <a:endParaRPr kumimoji="1" lang="ja-JP" altLang="en-US" dirty="0">
              <a:solidFill>
                <a:srgbClr val="0000FF"/>
              </a:solidFill>
              <a:latin typeface="HGP創英角ｺﾞｼｯｸUB" pitchFamily="50" charset="-128"/>
              <a:ea typeface="HGP創英角ｺﾞｼｯｸUB" pitchFamily="50" charset="-128"/>
            </a:endParaRPr>
          </a:p>
        </p:txBody>
      </p:sp>
      <p:graphicFrame>
        <p:nvGraphicFramePr>
          <p:cNvPr id="4" name="表 3"/>
          <p:cNvGraphicFramePr>
            <a:graphicFrameLocks noGrp="1"/>
          </p:cNvGraphicFramePr>
          <p:nvPr/>
        </p:nvGraphicFramePr>
        <p:xfrm>
          <a:off x="457200" y="1219194"/>
          <a:ext cx="8153400" cy="4419612"/>
        </p:xfrm>
        <a:graphic>
          <a:graphicData uri="http://schemas.openxmlformats.org/drawingml/2006/table">
            <a:tbl>
              <a:tblPr/>
              <a:tblGrid>
                <a:gridCol w="2717800"/>
                <a:gridCol w="2717800"/>
                <a:gridCol w="2717800"/>
              </a:tblGrid>
              <a:tr h="368301">
                <a:tc>
                  <a:txBody>
                    <a:bodyPr/>
                    <a:lstStyle/>
                    <a:p>
                      <a:pPr algn="ctr" fontAlgn="ctr"/>
                      <a:r>
                        <a:rPr lang="ja-JP" altLang="en-US" sz="1200" b="0" i="0" u="none" strike="noStrike" dirty="0">
                          <a:solidFill>
                            <a:srgbClr val="000000"/>
                          </a:solidFill>
                          <a:latin typeface="ＭＳ Ｐゴシック"/>
                        </a:rPr>
                        <a:t>小６算数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小５算数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小４算数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倍数と約数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小数の表し方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大きな数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333333"/>
                          </a:solidFill>
                          <a:latin typeface="ＭＳ Ｐゴシック"/>
                        </a:rPr>
                        <a:t>分数のたし算とひき算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小数の計算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err="1">
                          <a:solidFill>
                            <a:srgbClr val="333333"/>
                          </a:solidFill>
                          <a:latin typeface="ＭＳ Ｐゴシック"/>
                        </a:rPr>
                        <a:t>がい</a:t>
                      </a:r>
                      <a:r>
                        <a:rPr lang="ja-JP" altLang="en-US" sz="1200" b="0" i="0" u="none" strike="noStrike" dirty="0">
                          <a:solidFill>
                            <a:srgbClr val="333333"/>
                          </a:solidFill>
                          <a:latin typeface="ＭＳ Ｐゴシック"/>
                        </a:rPr>
                        <a:t>数とその見積もり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平均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小数の計算の利用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１けたのわり算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dirty="0">
                          <a:solidFill>
                            <a:srgbClr val="000000"/>
                          </a:solidFill>
                          <a:latin typeface="ＭＳ Ｐゴシック"/>
                        </a:rPr>
                        <a:t>単位量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333333"/>
                          </a:solidFill>
                          <a:latin typeface="ＭＳ Ｐゴシック"/>
                        </a:rPr>
                        <a:t>数の性質と計算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速さ</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333333"/>
                          </a:solidFill>
                          <a:latin typeface="ＭＳ Ｐゴシック"/>
                        </a:rPr>
                        <a:t>単位量の表し方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２けたのわり算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文字と式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合同な三角形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平行と四角形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空間図形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図形の角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面積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体積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体積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整理の仕方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分数</a:t>
                      </a:r>
                      <a:r>
                        <a:rPr lang="en-US" altLang="ja-JP" sz="1200" b="0" i="0" u="none" strike="noStrike">
                          <a:solidFill>
                            <a:srgbClr val="000000"/>
                          </a:solidFill>
                          <a:latin typeface="ＭＳ Ｐゴシック"/>
                        </a:rPr>
                        <a:t>×</a:t>
                      </a:r>
                      <a:r>
                        <a:rPr lang="ja-JP" altLang="en-US" sz="1200" b="0" i="0" u="none" strike="noStrike">
                          <a:solidFill>
                            <a:srgbClr val="000000"/>
                          </a:solidFill>
                          <a:latin typeface="ＭＳ Ｐゴシック"/>
                        </a:rPr>
                        <a:t>分数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a:solidFill>
                            <a:srgbClr val="000000"/>
                          </a:solidFill>
                          <a:latin typeface="ＭＳ Ｐゴシック"/>
                        </a:rPr>
                        <a:t>分数</a:t>
                      </a:r>
                      <a:r>
                        <a:rPr lang="en-US" altLang="ja-JP" sz="1200" b="0" i="0" u="none" strike="noStrike">
                          <a:solidFill>
                            <a:srgbClr val="000000"/>
                          </a:solidFill>
                          <a:latin typeface="ＭＳ Ｐゴシック"/>
                        </a:rPr>
                        <a:t>÷</a:t>
                      </a:r>
                      <a:r>
                        <a:rPr lang="ja-JP" altLang="en-US" sz="1200" b="0" i="0" u="none" strike="noStrike">
                          <a:solidFill>
                            <a:srgbClr val="000000"/>
                          </a:solidFill>
                          <a:latin typeface="ＭＳ Ｐゴシック"/>
                        </a:rPr>
                        <a:t>分数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301">
                <a:tc>
                  <a:txBody>
                    <a:bodyPr/>
                    <a:lstStyle/>
                    <a:p>
                      <a:pPr algn="ctr" fontAlgn="ctr"/>
                      <a:r>
                        <a:rPr lang="ja-JP" altLang="en-US" sz="1200" b="0" i="0" u="none" strike="noStrike" dirty="0">
                          <a:solidFill>
                            <a:srgbClr val="000000"/>
                          </a:solidFill>
                          <a:latin typeface="ＭＳ Ｐゴシック"/>
                        </a:rPr>
                        <a:t>対称な形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ＭＳ Ｐゴシック"/>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ＭＳ Ｐゴシック"/>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テキスト ボックス 4"/>
          <p:cNvSpPr txBox="1"/>
          <p:nvPr/>
        </p:nvSpPr>
        <p:spPr>
          <a:xfrm>
            <a:off x="457200" y="5715000"/>
            <a:ext cx="8153400" cy="369332"/>
          </a:xfrm>
          <a:prstGeom prst="rect">
            <a:avLst/>
          </a:prstGeom>
          <a:noFill/>
        </p:spPr>
        <p:txBody>
          <a:bodyPr wrap="square" rtlCol="0">
            <a:spAutoFit/>
          </a:bodyPr>
          <a:lstStyle/>
          <a:p>
            <a:r>
              <a:rPr lang="ja-JP" altLang="en-US" dirty="0" smtClean="0"/>
              <a:t>取得回数</a:t>
            </a:r>
            <a:r>
              <a:rPr lang="ja-JP" altLang="en-US" dirty="0" smtClean="0"/>
              <a:t>が少ない、予習を中心に行いたい→ウィンパス</a:t>
            </a:r>
            <a:endParaRPr kumimoji="1" lang="ja-JP"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92162"/>
          </a:xfrm>
        </p:spPr>
        <p:txBody>
          <a:bodyPr/>
          <a:lstStyle/>
          <a:p>
            <a:r>
              <a:rPr kumimoji="1" lang="ja-JP" altLang="en-US" dirty="0" smtClean="0"/>
              <a:t>夏期講習外部２８名募集媒体</a:t>
            </a:r>
            <a:endParaRPr kumimoji="1" lang="ja-JP" altLang="en-US" dirty="0"/>
          </a:p>
        </p:txBody>
      </p:sp>
      <p:graphicFrame>
        <p:nvGraphicFramePr>
          <p:cNvPr id="5" name="表 4"/>
          <p:cNvGraphicFramePr>
            <a:graphicFrameLocks noGrp="1"/>
          </p:cNvGraphicFramePr>
          <p:nvPr/>
        </p:nvGraphicFramePr>
        <p:xfrm>
          <a:off x="609598" y="990600"/>
          <a:ext cx="8153402" cy="5586281"/>
        </p:xfrm>
        <a:graphic>
          <a:graphicData uri="http://schemas.openxmlformats.org/drawingml/2006/table">
            <a:tbl>
              <a:tblPr/>
              <a:tblGrid>
                <a:gridCol w="1287379"/>
                <a:gridCol w="533283"/>
                <a:gridCol w="1227340"/>
                <a:gridCol w="1143000"/>
                <a:gridCol w="990600"/>
                <a:gridCol w="990600"/>
                <a:gridCol w="990600"/>
                <a:gridCol w="990600"/>
              </a:tblGrid>
              <a:tr h="422493">
                <a:tc>
                  <a:txBody>
                    <a:bodyPr/>
                    <a:lstStyle/>
                    <a:p>
                      <a:pPr algn="ctr" fontAlgn="ctr"/>
                      <a:r>
                        <a:rPr lang="ja-JP" altLang="en-US" sz="1100" b="0" i="0" u="none" strike="noStrike" dirty="0">
                          <a:solidFill>
                            <a:srgbClr val="000000"/>
                          </a:solidFill>
                          <a:latin typeface="ＭＳ Ｐゴシック"/>
                        </a:rPr>
                        <a:t>問い合わせ日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学年</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定期テスト対策講座</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チラシ</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dirty="0">
                          <a:solidFill>
                            <a:srgbClr val="000000"/>
                          </a:solidFill>
                          <a:latin typeface="ＭＳ Ｐゴシック"/>
                        </a:rPr>
                        <a:t>門配・戸配</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dirty="0">
                          <a:solidFill>
                            <a:srgbClr val="000000"/>
                          </a:solidFill>
                          <a:latin typeface="ＭＳ Ｐゴシック"/>
                        </a:rPr>
                        <a:t>兄弟関係</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内部紹介</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卒塾生紹介</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6</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8</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a:t>
                      </a:r>
                      <a:r>
                        <a:rPr lang="en-US" altLang="ja-JP" sz="1100" b="0" i="0" u="none" strike="noStrike">
                          <a:solidFill>
                            <a:srgbClr val="000000"/>
                          </a:solidFill>
                          <a:latin typeface="ＭＳ Ｐゴシック"/>
                        </a:rPr>
                        <a:t>1</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6</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10</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a:t>
                      </a:r>
                      <a:r>
                        <a:rPr lang="en-US" altLang="ja-JP" sz="1100" b="0" i="0" u="none" strike="noStrike">
                          <a:solidFill>
                            <a:srgbClr val="000000"/>
                          </a:solidFill>
                          <a:latin typeface="ＭＳ Ｐゴシック"/>
                        </a:rPr>
                        <a:t>1</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6</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23</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2</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6</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26</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6</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28</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a:t>
                      </a:r>
                      <a:r>
                        <a:rPr lang="en-US" altLang="ja-JP" sz="1100" b="0" i="0" u="none" strike="noStrike">
                          <a:solidFill>
                            <a:srgbClr val="000000"/>
                          </a:solidFill>
                          <a:latin typeface="ＭＳ Ｐゴシック"/>
                        </a:rPr>
                        <a:t>1</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6</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a:t>
                      </a:r>
                      <a:r>
                        <a:rPr lang="en-US" altLang="ja-JP" sz="1100" b="0" i="0" u="none" strike="noStrike">
                          <a:solidFill>
                            <a:srgbClr val="000000"/>
                          </a:solidFill>
                          <a:latin typeface="ＭＳ Ｐゴシック"/>
                        </a:rPr>
                        <a:t>1</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3</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5</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3</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2</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4</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2</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5</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5</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5</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2</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8</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小５</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8</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9</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11</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小５</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11</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小２</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11</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小４</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12</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12</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15</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小４</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15</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小</a:t>
                      </a:r>
                      <a:r>
                        <a:rPr lang="en-US" altLang="ja-JP" sz="1100" b="0" i="0" u="none" strike="noStrike">
                          <a:solidFill>
                            <a:srgbClr val="000000"/>
                          </a:solidFill>
                          <a:latin typeface="ＭＳ Ｐゴシック"/>
                        </a:rPr>
                        <a:t>2</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15</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17</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21</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高３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26</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491">
                <a:tc>
                  <a:txBody>
                    <a:bodyPr/>
                    <a:lstStyle/>
                    <a:p>
                      <a:pPr algn="ctr" fontAlgn="ctr"/>
                      <a:r>
                        <a:rPr lang="en-US" altLang="ja-JP" sz="1100" b="0" i="0" u="none" strike="noStrike">
                          <a:solidFill>
                            <a:srgbClr val="000000"/>
                          </a:solidFill>
                          <a:latin typeface="ＭＳ Ｐゴシック"/>
                        </a:rPr>
                        <a:t>7</a:t>
                      </a:r>
                      <a:r>
                        <a:rPr lang="ja-JP" altLang="en-US" sz="1100" b="0" i="0" u="none" strike="noStrike">
                          <a:solidFill>
                            <a:srgbClr val="000000"/>
                          </a:solidFill>
                          <a:latin typeface="ＭＳ Ｐゴシック"/>
                        </a:rPr>
                        <a:t>月</a:t>
                      </a:r>
                      <a:r>
                        <a:rPr lang="en-US" altLang="ja-JP" sz="1100" b="0" i="0" u="none" strike="noStrike">
                          <a:solidFill>
                            <a:srgbClr val="000000"/>
                          </a:solidFill>
                          <a:latin typeface="ＭＳ Ｐゴシック"/>
                        </a:rPr>
                        <a:t>29</a:t>
                      </a:r>
                      <a:r>
                        <a:rPr lang="ja-JP" altLang="en-US" sz="1100" b="0" i="0" u="none" strike="noStrike">
                          <a:solidFill>
                            <a:srgbClr val="000000"/>
                          </a:solidFill>
                          <a:latin typeface="ＭＳ Ｐゴシック"/>
                        </a:rPr>
                        <a:t>日</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中３</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a:solidFill>
                            <a:srgbClr val="000000"/>
                          </a:solidFill>
                          <a:latin typeface="ＭＳ Ｐゴシック"/>
                        </a:rPr>
                        <a:t>○</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ja-JP" altLang="en-US" sz="11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48">
                <a:tc>
                  <a:txBody>
                    <a:bodyPr/>
                    <a:lstStyle/>
                    <a:p>
                      <a:pPr algn="ctr" fontAlgn="ctr"/>
                      <a:r>
                        <a:rPr lang="ja-JP" altLang="en-US" sz="1600" b="0" i="0" u="none" strike="noStrike" dirty="0">
                          <a:solidFill>
                            <a:srgbClr val="000000"/>
                          </a:solidFill>
                          <a:latin typeface="ＭＳ Ｐゴシック"/>
                        </a:rPr>
                        <a:t>合計</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latin typeface="ＭＳ Ｐゴシック"/>
                        </a:rPr>
                        <a:t>　</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600" b="0" i="0" u="none" strike="noStrike" dirty="0">
                          <a:solidFill>
                            <a:srgbClr val="000000"/>
                          </a:solidFill>
                          <a:latin typeface="ＭＳ Ｐゴシック"/>
                        </a:rPr>
                        <a:t>2</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600" b="0" i="0" u="none" strike="noStrike" dirty="0">
                          <a:solidFill>
                            <a:srgbClr val="000000"/>
                          </a:solidFill>
                          <a:latin typeface="ＭＳ Ｐゴシック"/>
                        </a:rPr>
                        <a:t>16</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ja-JP" sz="1600" b="0" i="0" u="none" strike="noStrike" dirty="0">
                          <a:solidFill>
                            <a:srgbClr val="000000"/>
                          </a:solidFill>
                          <a:latin typeface="ＭＳ Ｐゴシック"/>
                        </a:rPr>
                        <a:t>11</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ja-JP" sz="1600" b="0" i="0" u="none" strike="noStrike" dirty="0">
                          <a:solidFill>
                            <a:srgbClr val="000000"/>
                          </a:solidFill>
                          <a:latin typeface="ＭＳ Ｐゴシック"/>
                        </a:rPr>
                        <a:t>3</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600" b="0" i="0" u="none" strike="noStrike" dirty="0">
                          <a:solidFill>
                            <a:srgbClr val="000000"/>
                          </a:solidFill>
                          <a:latin typeface="ＭＳ Ｐゴシック"/>
                        </a:rPr>
                        <a:t>15</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ja-JP" sz="1600" b="0" i="0" u="none" strike="noStrike" dirty="0">
                          <a:solidFill>
                            <a:srgbClr val="000000"/>
                          </a:solidFill>
                          <a:latin typeface="ＭＳ Ｐゴシック"/>
                        </a:rPr>
                        <a:t>3</a:t>
                      </a:r>
                    </a:p>
                  </a:txBody>
                  <a:tcPr marL="7140" marR="7140" marT="71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角丸四角形 8"/>
          <p:cNvSpPr/>
          <p:nvPr/>
        </p:nvSpPr>
        <p:spPr>
          <a:xfrm>
            <a:off x="381000" y="228600"/>
            <a:ext cx="3581400" cy="1066800"/>
          </a:xfrm>
          <a:prstGeom prst="roundRect">
            <a:avLst/>
          </a:prstGeom>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定期テスト対策講座　　　　　　　　　　　　</a:t>
            </a:r>
            <a:r>
              <a:rPr kumimoji="1" lang="en-US" altLang="ja-JP" dirty="0" smtClean="0"/>
              <a:t>5/30</a:t>
            </a:r>
            <a:r>
              <a:rPr kumimoji="1" lang="ja-JP" altLang="en-US" dirty="0" smtClean="0"/>
              <a:t>～</a:t>
            </a:r>
            <a:r>
              <a:rPr kumimoji="1" lang="en-US" altLang="ja-JP" dirty="0" smtClean="0"/>
              <a:t>6/5</a:t>
            </a:r>
            <a:r>
              <a:rPr kumimoji="1" lang="ja-JP" altLang="en-US" dirty="0" smtClean="0"/>
              <a:t>　４つの中学で門配　　　　　　　　　　　　</a:t>
            </a:r>
            <a:r>
              <a:rPr kumimoji="1" lang="en-US" altLang="ja-JP" dirty="0" smtClean="0"/>
              <a:t>6/7</a:t>
            </a:r>
            <a:r>
              <a:rPr kumimoji="1" lang="ja-JP" altLang="en-US" dirty="0" smtClean="0"/>
              <a:t>　チラシ</a:t>
            </a:r>
            <a:r>
              <a:rPr kumimoji="1" lang="en-US" altLang="ja-JP" dirty="0" smtClean="0"/>
              <a:t>4200</a:t>
            </a:r>
            <a:r>
              <a:rPr kumimoji="1" lang="ja-JP" altLang="en-US" dirty="0" smtClean="0"/>
              <a:t>部</a:t>
            </a:r>
            <a:endParaRPr kumimoji="1" lang="ja-JP" altLang="en-US" dirty="0"/>
          </a:p>
        </p:txBody>
      </p:sp>
      <p:sp>
        <p:nvSpPr>
          <p:cNvPr id="11" name="角丸四角形 10"/>
          <p:cNvSpPr/>
          <p:nvPr/>
        </p:nvSpPr>
        <p:spPr>
          <a:xfrm>
            <a:off x="4724400" y="762000"/>
            <a:ext cx="3581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t>6/24</a:t>
            </a:r>
            <a:r>
              <a:rPr lang="ja-JP" altLang="en-US" dirty="0" smtClean="0"/>
              <a:t>　夏期講習チラシ</a:t>
            </a:r>
            <a:r>
              <a:rPr lang="en-US" altLang="ja-JP" dirty="0" smtClean="0"/>
              <a:t>9500</a:t>
            </a:r>
            <a:r>
              <a:rPr lang="ja-JP" altLang="en-US" dirty="0" smtClean="0"/>
              <a:t>部</a:t>
            </a:r>
            <a:endParaRPr lang="en-US" altLang="ja-JP" dirty="0" smtClean="0"/>
          </a:p>
          <a:p>
            <a:pPr algn="ctr"/>
            <a:r>
              <a:rPr kumimoji="1" lang="en-US" altLang="ja-JP" dirty="0" smtClean="0"/>
              <a:t>6/28</a:t>
            </a:r>
            <a:r>
              <a:rPr kumimoji="1" lang="ja-JP" altLang="en-US" dirty="0" smtClean="0"/>
              <a:t>　夏期講習チラシ</a:t>
            </a:r>
            <a:r>
              <a:rPr kumimoji="1" lang="en-US" altLang="ja-JP" dirty="0" smtClean="0"/>
              <a:t>8800</a:t>
            </a:r>
            <a:r>
              <a:rPr kumimoji="1" lang="ja-JP" altLang="en-US" dirty="0" smtClean="0"/>
              <a:t>部</a:t>
            </a:r>
            <a:endParaRPr kumimoji="1" lang="ja-JP" altLang="en-US" dirty="0"/>
          </a:p>
        </p:txBody>
      </p:sp>
      <p:sp>
        <p:nvSpPr>
          <p:cNvPr id="12" name="角丸四角形 11"/>
          <p:cNvSpPr/>
          <p:nvPr/>
        </p:nvSpPr>
        <p:spPr>
          <a:xfrm>
            <a:off x="4724400" y="1828800"/>
            <a:ext cx="3581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6/20</a:t>
            </a:r>
            <a:r>
              <a:rPr kumimoji="1" lang="ja-JP" altLang="en-US" dirty="0" smtClean="0"/>
              <a:t>～</a:t>
            </a:r>
            <a:r>
              <a:rPr kumimoji="1" lang="en-US" altLang="ja-JP" dirty="0" smtClean="0"/>
              <a:t>6/28</a:t>
            </a:r>
            <a:r>
              <a:rPr kumimoji="1" lang="ja-JP" altLang="en-US" dirty="0" smtClean="0"/>
              <a:t>中学校門配</a:t>
            </a:r>
            <a:endParaRPr kumimoji="1" lang="en-US" altLang="ja-JP" dirty="0" smtClean="0"/>
          </a:p>
          <a:p>
            <a:pPr algn="ctr"/>
            <a:r>
              <a:rPr lang="en-US" altLang="ja-JP" dirty="0" smtClean="0"/>
              <a:t>7/8</a:t>
            </a:r>
            <a:r>
              <a:rPr lang="ja-JP" altLang="en-US" dirty="0" smtClean="0"/>
              <a:t>～</a:t>
            </a:r>
            <a:r>
              <a:rPr lang="en-US" altLang="ja-JP" dirty="0" smtClean="0"/>
              <a:t>15</a:t>
            </a:r>
            <a:r>
              <a:rPr lang="ja-JP" altLang="en-US" dirty="0" smtClean="0"/>
              <a:t>小学校門配</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 fill="hold"/>
                                        <p:tgtEl>
                                          <p:spTgt spid="9"/>
                                        </p:tgtEl>
                                        <p:attrNameLst>
                                          <p:attrName>ppt_x</p:attrName>
                                        </p:attrNameLst>
                                      </p:cBhvr>
                                      <p:tavLst>
                                        <p:tav tm="0">
                                          <p:val>
                                            <p:strVal val="#ppt_x"/>
                                          </p:val>
                                        </p:tav>
                                        <p:tav tm="100000">
                                          <p:val>
                                            <p:strVal val="#ppt_x"/>
                                          </p:val>
                                        </p:tav>
                                      </p:tavLst>
                                    </p:anim>
                                    <p:anim calcmode="lin" valueType="num">
                                      <p:cBhvr additive="base">
                                        <p:cTn id="8"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2000" fill="hold"/>
                                        <p:tgtEl>
                                          <p:spTgt spid="11"/>
                                        </p:tgtEl>
                                        <p:attrNameLst>
                                          <p:attrName>ppt_x</p:attrName>
                                        </p:attrNameLst>
                                      </p:cBhvr>
                                      <p:tavLst>
                                        <p:tav tm="0">
                                          <p:val>
                                            <p:strVal val="#ppt_x"/>
                                          </p:val>
                                        </p:tav>
                                        <p:tav tm="100000">
                                          <p:val>
                                            <p:strVal val="#ppt_x"/>
                                          </p:val>
                                        </p:tav>
                                      </p:tavLst>
                                    </p:anim>
                                    <p:anim calcmode="lin" valueType="num">
                                      <p:cBhvr additive="base">
                                        <p:cTn id="14"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2000" fill="hold"/>
                                        <p:tgtEl>
                                          <p:spTgt spid="12"/>
                                        </p:tgtEl>
                                        <p:attrNameLst>
                                          <p:attrName>ppt_x</p:attrName>
                                        </p:attrNameLst>
                                      </p:cBhvr>
                                      <p:tavLst>
                                        <p:tav tm="0">
                                          <p:val>
                                            <p:strVal val="#ppt_x"/>
                                          </p:val>
                                        </p:tav>
                                        <p:tav tm="100000">
                                          <p:val>
                                            <p:strVal val="#ppt_x"/>
                                          </p:val>
                                        </p:tav>
                                      </p:tavLst>
                                    </p:anim>
                                    <p:anim calcmode="lin" valueType="num">
                                      <p:cBhvr additive="base">
                                        <p:cTn id="20" dur="2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457200" y="381000"/>
            <a:ext cx="8305799" cy="5719763"/>
          </a:xfrm>
          <a:prstGeom prst="rect">
            <a:avLst/>
          </a:prstGeom>
          <a:noFill/>
          <a:ln w="9525">
            <a:noFill/>
            <a:miter lim="800000"/>
            <a:headEnd/>
            <a:tailEnd/>
          </a:ln>
        </p:spPr>
      </p:pic>
      <p:pic>
        <p:nvPicPr>
          <p:cNvPr id="1030" name="Picture 6"/>
          <p:cNvPicPr>
            <a:picLocks noChangeAspect="1" noChangeArrowheads="1"/>
          </p:cNvPicPr>
          <p:nvPr/>
        </p:nvPicPr>
        <p:blipFill>
          <a:blip r:embed="rId3" cstate="print"/>
          <a:srcRect/>
          <a:stretch>
            <a:fillRect/>
          </a:stretch>
        </p:blipFill>
        <p:spPr bwMode="auto">
          <a:xfrm>
            <a:off x="533400" y="2209800"/>
            <a:ext cx="8077200" cy="3962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p:cTn id="7" dur="2000" fill="hold"/>
                                        <p:tgtEl>
                                          <p:spTgt spid="1030"/>
                                        </p:tgtEl>
                                        <p:attrNameLst>
                                          <p:attrName>ppt_w</p:attrName>
                                        </p:attrNameLst>
                                      </p:cBhvr>
                                      <p:tavLst>
                                        <p:tav tm="0">
                                          <p:val>
                                            <p:fltVal val="0"/>
                                          </p:val>
                                        </p:tav>
                                        <p:tav tm="100000">
                                          <p:val>
                                            <p:strVal val="#ppt_w"/>
                                          </p:val>
                                        </p:tav>
                                      </p:tavLst>
                                    </p:anim>
                                    <p:anim calcmode="lin" valueType="num">
                                      <p:cBhvr>
                                        <p:cTn id="8" dur="2000" fill="hold"/>
                                        <p:tgtEl>
                                          <p:spTgt spid="1030"/>
                                        </p:tgtEl>
                                        <p:attrNameLst>
                                          <p:attrName>ppt_h</p:attrName>
                                        </p:attrNameLst>
                                      </p:cBhvr>
                                      <p:tavLst>
                                        <p:tav tm="0">
                                          <p:val>
                                            <p:fltVal val="0"/>
                                          </p:val>
                                        </p:tav>
                                        <p:tav tm="100000">
                                          <p:val>
                                            <p:strVal val="#ppt_h"/>
                                          </p:val>
                                        </p:tav>
                                      </p:tavLst>
                                    </p:anim>
                                    <p:anim calcmode="lin" valueType="num">
                                      <p:cBhvr>
                                        <p:cTn id="9" dur="2000" fill="hold"/>
                                        <p:tgtEl>
                                          <p:spTgt spid="1030"/>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103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外部募集</a:t>
            </a:r>
            <a:endParaRPr kumimoji="1" lang="ja-JP" altLang="en-US" dirty="0"/>
          </a:p>
        </p:txBody>
      </p:sp>
      <p:sp>
        <p:nvSpPr>
          <p:cNvPr id="3" name="コンテンツ プレースホルダ 2"/>
          <p:cNvSpPr>
            <a:spLocks noGrp="1"/>
          </p:cNvSpPr>
          <p:nvPr>
            <p:ph idx="1"/>
          </p:nvPr>
        </p:nvSpPr>
        <p:spPr>
          <a:xfrm>
            <a:off x="457200" y="1143000"/>
            <a:ext cx="8229600" cy="4983163"/>
          </a:xfrm>
        </p:spPr>
        <p:txBody>
          <a:bodyPr/>
          <a:lstStyle/>
          <a:p>
            <a:pPr>
              <a:buNone/>
            </a:pPr>
            <a:r>
              <a:rPr kumimoji="1" lang="ja-JP" altLang="en-US" dirty="0" smtClean="0"/>
              <a:t>☆チラシ準備</a:t>
            </a:r>
            <a:endParaRPr kumimoji="1" lang="en-US" altLang="ja-JP" dirty="0" smtClean="0"/>
          </a:p>
          <a:p>
            <a:pPr>
              <a:buNone/>
            </a:pPr>
            <a:endParaRPr lang="en-US" altLang="ja-JP" dirty="0" smtClean="0"/>
          </a:p>
          <a:p>
            <a:pPr>
              <a:buNone/>
            </a:pPr>
            <a:r>
              <a:rPr kumimoji="1" lang="ja-JP" altLang="en-US" dirty="0" smtClean="0"/>
              <a:t>☆門配計画</a:t>
            </a:r>
            <a:endParaRPr kumimoji="1" lang="en-US" altLang="ja-JP" dirty="0" smtClean="0"/>
          </a:p>
          <a:p>
            <a:pPr>
              <a:buNone/>
            </a:pPr>
            <a:endParaRPr lang="en-US" altLang="ja-JP" dirty="0" smtClean="0"/>
          </a:p>
          <a:p>
            <a:pPr>
              <a:buNone/>
            </a:pPr>
            <a:r>
              <a:rPr kumimoji="1" lang="ja-JP" altLang="en-US" dirty="0" smtClean="0"/>
              <a:t>☆内部紹介</a:t>
            </a:r>
            <a:endParaRPr kumimoji="1" lang="en-US" altLang="ja-JP" dirty="0" smtClean="0"/>
          </a:p>
          <a:p>
            <a:pPr>
              <a:buNone/>
            </a:pPr>
            <a:endParaRPr lang="en-US" altLang="ja-JP" dirty="0" smtClean="0"/>
          </a:p>
          <a:p>
            <a:pPr>
              <a:buNone/>
            </a:pPr>
            <a:r>
              <a:rPr kumimoji="1" lang="ja-JP" altLang="en-US" dirty="0" smtClean="0">
                <a:solidFill>
                  <a:srgbClr val="FF0000"/>
                </a:solidFill>
              </a:rPr>
              <a:t>☆キャンペーン☆</a:t>
            </a:r>
            <a:endParaRPr kumimoji="1" lang="en-US" altLang="ja-JP" dirty="0" smtClean="0">
              <a:solidFill>
                <a:srgbClr val="FF0000"/>
              </a:solidFill>
            </a:endParaRPr>
          </a:p>
          <a:p>
            <a:pPr>
              <a:buNone/>
            </a:pPr>
            <a:r>
              <a:rPr lang="ja-JP" altLang="en-US" dirty="0" smtClean="0">
                <a:solidFill>
                  <a:srgbClr val="FF0000"/>
                </a:solidFill>
              </a:rPr>
              <a:t>①早得講習　　　　②紹介</a:t>
            </a:r>
            <a:endParaRPr kumimoji="1" lang="ja-JP" altLang="en-US"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457200" y="990600"/>
            <a:ext cx="8305800" cy="1096963"/>
          </a:xfrm>
        </p:spPr>
        <p:txBody>
          <a:bodyPr/>
          <a:lstStyle/>
          <a:p>
            <a:pPr eaLnBrk="1" hangingPunct="1"/>
            <a:r>
              <a:rPr lang="ja-JP" altLang="en-US" sz="4800" dirty="0" smtClean="0">
                <a:solidFill>
                  <a:srgbClr val="0000FF"/>
                </a:solidFill>
                <a:latin typeface="HGP創英角ｺﾞｼｯｸUB" pitchFamily="50" charset="-128"/>
                <a:ea typeface="HGP創英角ｺﾞｼｯｸUB" pitchFamily="50" charset="-128"/>
              </a:rPr>
              <a:t>第９回</a:t>
            </a:r>
            <a:r>
              <a:rPr lang="ja-JP" altLang="en-US" sz="4800" dirty="0" smtClean="0">
                <a:solidFill>
                  <a:srgbClr val="0000FF"/>
                </a:solidFill>
                <a:latin typeface="HGP創英角ｺﾞｼｯｸUB" pitchFamily="50" charset="-128"/>
                <a:ea typeface="HGP創英角ｺﾞｼｯｸUB" pitchFamily="50" charset="-128"/>
                <a:cs typeface="Times New Roman" pitchFamily="18" charset="0"/>
              </a:rPr>
              <a:t>　</a:t>
            </a:r>
            <a:r>
              <a:rPr lang="en-US" altLang="ja-JP" sz="4800" dirty="0" smtClean="0">
                <a:solidFill>
                  <a:srgbClr val="0000FF"/>
                </a:solidFill>
                <a:latin typeface="HGP創英角ｺﾞｼｯｸUB" pitchFamily="50" charset="-128"/>
                <a:ea typeface="HGP創英角ｺﾞｼｯｸUB" pitchFamily="50" charset="-128"/>
                <a:cs typeface="Times New Roman" pitchFamily="18" charset="0"/>
              </a:rPr>
              <a:t>Assist </a:t>
            </a:r>
            <a:r>
              <a:rPr lang="ja-JP" altLang="en-US" sz="4800" dirty="0" smtClean="0">
                <a:solidFill>
                  <a:srgbClr val="0000FF"/>
                </a:solidFill>
                <a:latin typeface="HGP創英角ｺﾞｼｯｸUB" pitchFamily="50" charset="-128"/>
                <a:ea typeface="HGP創英角ｺﾞｼｯｸUB" pitchFamily="50" charset="-128"/>
              </a:rPr>
              <a:t>活用勉強会</a:t>
            </a:r>
          </a:p>
        </p:txBody>
      </p:sp>
      <p:sp>
        <p:nvSpPr>
          <p:cNvPr id="3075" name="コンテンツ プレースホルダ 2"/>
          <p:cNvSpPr>
            <a:spLocks noGrp="1"/>
          </p:cNvSpPr>
          <p:nvPr>
            <p:ph idx="1"/>
          </p:nvPr>
        </p:nvSpPr>
        <p:spPr>
          <a:xfrm>
            <a:off x="838200" y="2514599"/>
            <a:ext cx="7696200" cy="2590801"/>
          </a:xfrm>
        </p:spPr>
        <p:txBody>
          <a:bodyPr/>
          <a:lstStyle/>
          <a:p>
            <a:pPr algn="ctr" eaLnBrk="1" hangingPunct="1">
              <a:buFont typeface="Arial" charset="0"/>
              <a:buNone/>
            </a:pPr>
            <a:r>
              <a:rPr lang="ja-JP" altLang="en-US" sz="8000" dirty="0" smtClean="0">
                <a:solidFill>
                  <a:srgbClr val="FF0000"/>
                </a:solidFill>
                <a:latin typeface="HGP創英角ｺﾞｼｯｸUB" pitchFamily="50" charset="-128"/>
                <a:ea typeface="HGP創英角ｺﾞｼｯｸUB" pitchFamily="50" charset="-128"/>
              </a:rPr>
              <a:t>「夏期講習」</a:t>
            </a:r>
            <a:endParaRPr lang="en-US" altLang="ja-JP" sz="8000" dirty="0" smtClean="0">
              <a:solidFill>
                <a:srgbClr val="FF0000"/>
              </a:solidFill>
              <a:latin typeface="HGP創英角ｺﾞｼｯｸUB" pitchFamily="50" charset="-128"/>
              <a:ea typeface="HGP創英角ｺﾞｼｯｸUB" pitchFamily="50" charset="-128"/>
            </a:endParaRPr>
          </a:p>
          <a:p>
            <a:pPr eaLnBrk="1" hangingPunct="1">
              <a:buFont typeface="Arial" charset="0"/>
              <a:buNone/>
            </a:pPr>
            <a:r>
              <a:rPr lang="ja-JP" altLang="en-US" sz="8800" dirty="0" smtClean="0">
                <a:solidFill>
                  <a:srgbClr val="FF0000"/>
                </a:solidFill>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838200" y="274638"/>
            <a:ext cx="7620000" cy="1143000"/>
          </a:xfrm>
        </p:spPr>
        <p:txBody>
          <a:bodyPr/>
          <a:lstStyle/>
          <a:p>
            <a:r>
              <a:rPr lang="ja-JP" altLang="en-US" sz="6000" dirty="0" smtClean="0">
                <a:solidFill>
                  <a:srgbClr val="0000FF"/>
                </a:solidFill>
                <a:latin typeface="HGP創英角ｺﾞｼｯｸUB" pitchFamily="50" charset="-128"/>
                <a:ea typeface="HGP創英角ｺﾞｼｯｸUB" pitchFamily="50" charset="-128"/>
              </a:rPr>
              <a:t>夏期講習の目的</a:t>
            </a:r>
          </a:p>
        </p:txBody>
      </p:sp>
      <p:sp>
        <p:nvSpPr>
          <p:cNvPr id="4099" name="コンテンツ プレースホルダ 2"/>
          <p:cNvSpPr>
            <a:spLocks noGrp="1"/>
          </p:cNvSpPr>
          <p:nvPr>
            <p:ph idx="1"/>
          </p:nvPr>
        </p:nvSpPr>
        <p:spPr>
          <a:xfrm>
            <a:off x="609600" y="1447801"/>
            <a:ext cx="7924800" cy="3810000"/>
          </a:xfrm>
        </p:spPr>
        <p:txBody>
          <a:bodyPr/>
          <a:lstStyle/>
          <a:p>
            <a:pPr>
              <a:buFont typeface="Arial" charset="0"/>
              <a:buNone/>
            </a:pPr>
            <a:r>
              <a:rPr lang="ja-JP" altLang="en-US" sz="5400" dirty="0" smtClean="0">
                <a:solidFill>
                  <a:srgbClr val="FF0000"/>
                </a:solidFill>
              </a:rPr>
              <a:t>１、生徒の成績向上</a:t>
            </a:r>
            <a:endParaRPr lang="en-US" altLang="ja-JP" sz="5400" dirty="0" smtClean="0">
              <a:solidFill>
                <a:srgbClr val="FF0000"/>
              </a:solidFill>
            </a:endParaRPr>
          </a:p>
          <a:p>
            <a:pPr>
              <a:buFont typeface="Arial" charset="0"/>
              <a:buNone/>
            </a:pPr>
            <a:r>
              <a:rPr lang="ja-JP" altLang="en-US" sz="5400" dirty="0" smtClean="0">
                <a:solidFill>
                  <a:srgbClr val="FF0000"/>
                </a:solidFill>
              </a:rPr>
              <a:t>２、内部の講習売上</a:t>
            </a:r>
            <a:endParaRPr lang="en-US" altLang="ja-JP" sz="5400" dirty="0" smtClean="0">
              <a:solidFill>
                <a:srgbClr val="FF0000"/>
              </a:solidFill>
            </a:endParaRPr>
          </a:p>
          <a:p>
            <a:pPr>
              <a:buFont typeface="Arial" charset="0"/>
              <a:buNone/>
            </a:pPr>
            <a:r>
              <a:rPr lang="ja-JP" altLang="en-US" sz="5400" dirty="0" smtClean="0">
                <a:solidFill>
                  <a:srgbClr val="FF0000"/>
                </a:solidFill>
              </a:rPr>
              <a:t>　　（客単価ＵＰ）</a:t>
            </a:r>
            <a:endParaRPr lang="en-US" altLang="ja-JP" sz="5400" dirty="0" smtClean="0">
              <a:solidFill>
                <a:srgbClr val="FF0000"/>
              </a:solidFill>
            </a:endParaRPr>
          </a:p>
          <a:p>
            <a:pPr>
              <a:buFont typeface="Arial" charset="0"/>
              <a:buNone/>
            </a:pPr>
            <a:r>
              <a:rPr lang="ja-JP" altLang="en-US" sz="5400" dirty="0" smtClean="0">
                <a:solidFill>
                  <a:srgbClr val="FF0000"/>
                </a:solidFill>
              </a:rPr>
              <a:t>３、外部生の集客</a:t>
            </a:r>
            <a:endParaRPr lang="en-US" altLang="ja-JP" sz="5400" dirty="0" smtClean="0">
              <a:solidFill>
                <a:srgbClr val="FF0000"/>
              </a:solidFill>
            </a:endParaRPr>
          </a:p>
          <a:p>
            <a:pPr>
              <a:buFont typeface="Arial" charset="0"/>
              <a:buNone/>
            </a:pPr>
            <a:r>
              <a:rPr lang="ja-JP" altLang="en-US" sz="5400" dirty="0" smtClean="0"/>
              <a:t>　　</a:t>
            </a:r>
            <a:endParaRPr lang="en-US" altLang="ja-JP" sz="5400" dirty="0" smtClean="0">
              <a:solidFill>
                <a:srgbClr val="0000FF"/>
              </a:solidFill>
            </a:endParaRPr>
          </a:p>
          <a:p>
            <a:pPr>
              <a:buFont typeface="Arial" charset="0"/>
              <a:buNone/>
            </a:pPr>
            <a:endParaRPr lang="en-US" altLang="ja-JP" dirty="0" smtClean="0"/>
          </a:p>
          <a:p>
            <a:pPr>
              <a:buFont typeface="Arial" charset="0"/>
              <a:buNone/>
            </a:pPr>
            <a:endParaRPr lang="en-US" altLang="ja-JP" dirty="0" smtClean="0"/>
          </a:p>
          <a:p>
            <a:pPr>
              <a:buFont typeface="Arial" charset="0"/>
              <a:buNone/>
            </a:pPr>
            <a:endParaRPr lang="ja-JP" altLang="en-US" dirty="0" smtClean="0"/>
          </a:p>
        </p:txBody>
      </p:sp>
      <p:sp>
        <p:nvSpPr>
          <p:cNvPr id="4100" name="Picture 4"/>
          <p:cNvSpPr>
            <a:spLocks noChangeAspect="1" noChangeArrowheads="1"/>
          </p:cNvSpPr>
          <p:nvPr/>
        </p:nvSpPr>
        <p:spPr bwMode="auto">
          <a:xfrm>
            <a:off x="5133975" y="1524000"/>
            <a:ext cx="3324225" cy="4810125"/>
          </a:xfrm>
          <a:prstGeom prst="rect">
            <a:avLst/>
          </a:prstGeom>
          <a:noFill/>
          <a:ln w="9525">
            <a:noFill/>
            <a:miter lim="800000"/>
            <a:headEnd/>
            <a:tailEnd/>
          </a:ln>
        </p:spPr>
        <p:txBody>
          <a:bodyPr/>
          <a:lstStyle/>
          <a:p>
            <a:endParaRPr lang="ja-JP" altLang="en-US"/>
          </a:p>
        </p:txBody>
      </p:sp>
      <p:sp>
        <p:nvSpPr>
          <p:cNvPr id="5" name="角丸四角形 4"/>
          <p:cNvSpPr/>
          <p:nvPr/>
        </p:nvSpPr>
        <p:spPr>
          <a:xfrm>
            <a:off x="6629400" y="1447800"/>
            <a:ext cx="2133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夏期講習で１０ＵＰ</a:t>
            </a:r>
            <a:endParaRPr kumimoji="1" lang="ja-JP" altLang="en-US" dirty="0"/>
          </a:p>
        </p:txBody>
      </p:sp>
      <p:sp>
        <p:nvSpPr>
          <p:cNvPr id="6" name="角丸四角形 5"/>
          <p:cNvSpPr/>
          <p:nvPr/>
        </p:nvSpPr>
        <p:spPr>
          <a:xfrm>
            <a:off x="6629400" y="2743200"/>
            <a:ext cx="20574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単科講座</a:t>
            </a:r>
            <a:endParaRPr kumimoji="1" lang="en-US" altLang="ja-JP" dirty="0" smtClean="0"/>
          </a:p>
          <a:p>
            <a:pPr algn="ctr"/>
            <a:r>
              <a:rPr lang="ja-JP" altLang="en-US" dirty="0" smtClean="0"/>
              <a:t>提案書</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000" fill="hold"/>
                                        <p:tgtEl>
                                          <p:spTgt spid="6"/>
                                        </p:tgtEl>
                                        <p:attrNameLst>
                                          <p:attrName>ppt_x</p:attrName>
                                        </p:attrNameLst>
                                      </p:cBhvr>
                                      <p:tavLst>
                                        <p:tav tm="0">
                                          <p:val>
                                            <p:strVal val="#ppt_x"/>
                                          </p:val>
                                        </p:tav>
                                        <p:tav tm="100000">
                                          <p:val>
                                            <p:strVal val="#ppt_x"/>
                                          </p:val>
                                        </p:tav>
                                      </p:tavLst>
                                    </p:anim>
                                    <p:anim calcmode="lin" valueType="num">
                                      <p:cBhvr additive="base">
                                        <p:cTn id="14"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020762"/>
          </a:xfrm>
        </p:spPr>
        <p:txBody>
          <a:bodyPr/>
          <a:lstStyle/>
          <a:p>
            <a:r>
              <a:rPr kumimoji="1" lang="ja-JP" altLang="en-US" dirty="0" smtClean="0">
                <a:solidFill>
                  <a:srgbClr val="0000FF"/>
                </a:solidFill>
              </a:rPr>
              <a:t>講習準備（内部）</a:t>
            </a:r>
            <a:endParaRPr kumimoji="1" lang="ja-JP" altLang="en-US" dirty="0">
              <a:solidFill>
                <a:srgbClr val="0000FF"/>
              </a:solidFill>
            </a:endParaRPr>
          </a:p>
        </p:txBody>
      </p:sp>
      <p:sp>
        <p:nvSpPr>
          <p:cNvPr id="3" name="コンテンツ プレースホルダ 2"/>
          <p:cNvSpPr>
            <a:spLocks noGrp="1"/>
          </p:cNvSpPr>
          <p:nvPr>
            <p:ph idx="1"/>
          </p:nvPr>
        </p:nvSpPr>
        <p:spPr>
          <a:xfrm>
            <a:off x="457200" y="1447800"/>
            <a:ext cx="8229600" cy="4678363"/>
          </a:xfrm>
        </p:spPr>
        <p:txBody>
          <a:bodyPr/>
          <a:lstStyle/>
          <a:p>
            <a:pPr>
              <a:buNone/>
            </a:pPr>
            <a:r>
              <a:rPr kumimoji="1" lang="ja-JP" altLang="en-US" dirty="0" smtClean="0"/>
              <a:t>①夏期スケジュール作成（日程）　</a:t>
            </a:r>
            <a:r>
              <a:rPr kumimoji="1" lang="ja-JP" altLang="en-US" dirty="0" smtClean="0">
                <a:solidFill>
                  <a:srgbClr val="FF0000"/>
                </a:solidFill>
              </a:rPr>
              <a:t>５月中</a:t>
            </a:r>
            <a:endParaRPr kumimoji="1" lang="en-US" altLang="ja-JP" dirty="0" smtClean="0">
              <a:solidFill>
                <a:srgbClr val="FF0000"/>
              </a:solidFill>
            </a:endParaRPr>
          </a:p>
          <a:p>
            <a:pPr>
              <a:buNone/>
            </a:pPr>
            <a:r>
              <a:rPr lang="ja-JP" altLang="en-US" dirty="0" smtClean="0"/>
              <a:t>②生徒の成績チェック、志望校調査　</a:t>
            </a:r>
            <a:r>
              <a:rPr lang="ja-JP" altLang="en-US" dirty="0" smtClean="0">
                <a:solidFill>
                  <a:srgbClr val="FF0000"/>
                </a:solidFill>
              </a:rPr>
              <a:t>５月中</a:t>
            </a:r>
            <a:endParaRPr lang="en-US" altLang="ja-JP" dirty="0" smtClean="0">
              <a:solidFill>
                <a:srgbClr val="FF0000"/>
              </a:solidFill>
            </a:endParaRPr>
          </a:p>
          <a:p>
            <a:pPr>
              <a:buNone/>
            </a:pPr>
            <a:r>
              <a:rPr lang="ja-JP" altLang="en-US" dirty="0" smtClean="0"/>
              <a:t>③提案書・申し込み用紙作成　</a:t>
            </a:r>
            <a:r>
              <a:rPr lang="ja-JP" altLang="en-US" dirty="0" smtClean="0">
                <a:solidFill>
                  <a:srgbClr val="FF0000"/>
                </a:solidFill>
              </a:rPr>
              <a:t>５月中</a:t>
            </a:r>
            <a:endParaRPr lang="en-US" altLang="ja-JP" dirty="0" smtClean="0">
              <a:solidFill>
                <a:srgbClr val="FF0000"/>
              </a:solidFill>
            </a:endParaRPr>
          </a:p>
          <a:p>
            <a:pPr>
              <a:buNone/>
            </a:pPr>
            <a:r>
              <a:rPr kumimoji="1" lang="ja-JP" altLang="en-US" dirty="0" smtClean="0"/>
              <a:t>④ご家庭に郵送　</a:t>
            </a:r>
            <a:r>
              <a:rPr kumimoji="1" lang="ja-JP" altLang="en-US" dirty="0" smtClean="0">
                <a:solidFill>
                  <a:srgbClr val="FF0000"/>
                </a:solidFill>
              </a:rPr>
              <a:t>６月初旬</a:t>
            </a:r>
            <a:endParaRPr kumimoji="1" lang="en-US" altLang="ja-JP" dirty="0" smtClean="0">
              <a:solidFill>
                <a:srgbClr val="FF0000"/>
              </a:solidFill>
            </a:endParaRPr>
          </a:p>
          <a:p>
            <a:pPr>
              <a:buNone/>
            </a:pPr>
            <a:r>
              <a:rPr lang="ja-JP" altLang="en-US" dirty="0" smtClean="0"/>
              <a:t>⑤生徒面談・保護者面談　</a:t>
            </a:r>
            <a:r>
              <a:rPr lang="ja-JP" altLang="en-US" dirty="0" smtClean="0">
                <a:solidFill>
                  <a:srgbClr val="FF0000"/>
                </a:solidFill>
              </a:rPr>
              <a:t>６月中旬～</a:t>
            </a:r>
            <a:endParaRPr lang="en-US" altLang="ja-JP" dirty="0" smtClean="0">
              <a:solidFill>
                <a:srgbClr val="FF0000"/>
              </a:solidFill>
            </a:endParaRPr>
          </a:p>
          <a:p>
            <a:pPr>
              <a:buNone/>
            </a:pPr>
            <a:r>
              <a:rPr lang="ja-JP" altLang="en-US" dirty="0" smtClean="0"/>
              <a:t>⑥</a:t>
            </a:r>
            <a:r>
              <a:rPr kumimoji="1" lang="ja-JP" altLang="en-US" dirty="0" smtClean="0"/>
              <a:t>申し込み締め切り　</a:t>
            </a:r>
            <a:r>
              <a:rPr kumimoji="1" lang="ja-JP" altLang="en-US" dirty="0" smtClean="0">
                <a:solidFill>
                  <a:srgbClr val="FF0000"/>
                </a:solidFill>
              </a:rPr>
              <a:t>６月末</a:t>
            </a:r>
            <a:endParaRPr kumimoji="1" lang="en-US" altLang="ja-JP" dirty="0" smtClean="0">
              <a:solidFill>
                <a:srgbClr val="FF0000"/>
              </a:solidFill>
            </a:endParaRPr>
          </a:p>
          <a:p>
            <a:pPr>
              <a:buNone/>
            </a:pPr>
            <a:endParaRPr kumimoji="1"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p:txBody>
          <a:bodyPr/>
          <a:lstStyle/>
          <a:p>
            <a:r>
              <a:rPr lang="ja-JP" altLang="en-US" dirty="0" smtClean="0">
                <a:solidFill>
                  <a:srgbClr val="0000FF"/>
                </a:solidFill>
              </a:rPr>
              <a:t>提案書</a:t>
            </a:r>
          </a:p>
        </p:txBody>
      </p:sp>
      <p:pic>
        <p:nvPicPr>
          <p:cNvPr id="10244" name="Picture 2" descr="C:\Documents and Settings\ishitoya koichi\Local Settings\Temporary Internet Files\Content.IE5\QSTC8XOH\MCj04315050000[1].png">
            <a:hlinkClick r:id="rId2" action="ppaction://hlinkfile"/>
          </p:cNvPr>
          <p:cNvPicPr>
            <a:picLocks noChangeAspect="1" noChangeArrowheads="1"/>
          </p:cNvPicPr>
          <p:nvPr/>
        </p:nvPicPr>
        <p:blipFill>
          <a:blip r:embed="rId3" cstate="print"/>
          <a:srcRect/>
          <a:stretch>
            <a:fillRect/>
          </a:stretch>
        </p:blipFill>
        <p:spPr bwMode="auto">
          <a:xfrm>
            <a:off x="4953000" y="1752600"/>
            <a:ext cx="46038" cy="46038"/>
          </a:xfrm>
          <a:prstGeom prst="rect">
            <a:avLst/>
          </a:prstGeom>
          <a:noFill/>
          <a:ln w="9525">
            <a:noFill/>
            <a:miter lim="800000"/>
            <a:headEnd/>
            <a:tailEnd/>
          </a:ln>
        </p:spPr>
      </p:pic>
      <p:pic>
        <p:nvPicPr>
          <p:cNvPr id="10245" name="Picture 2" descr="C:\Documents and Settings\ishitoya koichi\Local Settings\Temporary Internet Files\Content.IE5\QSTC8XOH\MCj04315050000[1].png">
            <a:hlinkClick r:id="rId4" action="ppaction://hlinkfile"/>
          </p:cNvPr>
          <p:cNvPicPr>
            <a:picLocks noChangeAspect="1" noChangeArrowheads="1"/>
          </p:cNvPicPr>
          <p:nvPr/>
        </p:nvPicPr>
        <p:blipFill>
          <a:blip r:embed="rId3" cstate="print"/>
          <a:srcRect/>
          <a:stretch>
            <a:fillRect/>
          </a:stretch>
        </p:blipFill>
        <p:spPr bwMode="auto">
          <a:xfrm>
            <a:off x="6096000" y="1752600"/>
            <a:ext cx="46038" cy="46038"/>
          </a:xfrm>
          <a:prstGeom prst="rect">
            <a:avLst/>
          </a:prstGeom>
          <a:noFill/>
          <a:ln w="9525">
            <a:noFill/>
            <a:miter lim="800000"/>
            <a:headEnd/>
            <a:tailEnd/>
          </a:ln>
        </p:spPr>
      </p:pic>
      <p:sp>
        <p:nvSpPr>
          <p:cNvPr id="6" name="コンテンツ プレースホルダ 5"/>
          <p:cNvSpPr>
            <a:spLocks noGrp="1"/>
          </p:cNvSpPr>
          <p:nvPr>
            <p:ph idx="1"/>
          </p:nvPr>
        </p:nvSpPr>
        <p:spPr>
          <a:xfrm>
            <a:off x="457200" y="1295400"/>
            <a:ext cx="8229600" cy="4830763"/>
          </a:xfrm>
        </p:spPr>
        <p:txBody>
          <a:bodyPr/>
          <a:lstStyle/>
          <a:p>
            <a:pPr>
              <a:buNone/>
            </a:pPr>
            <a:r>
              <a:rPr lang="ja-JP" altLang="en-US" sz="3600" dirty="0" smtClean="0">
                <a:solidFill>
                  <a:srgbClr val="FF0000"/>
                </a:solidFill>
              </a:rPr>
              <a:t>≪目標校との成績の差を埋める≫</a:t>
            </a:r>
            <a:endParaRPr lang="en-US" altLang="ja-JP" sz="3600" dirty="0" smtClean="0">
              <a:solidFill>
                <a:srgbClr val="FF0000"/>
              </a:solidFill>
            </a:endParaRPr>
          </a:p>
          <a:p>
            <a:pPr>
              <a:buNone/>
            </a:pPr>
            <a:r>
              <a:rPr kumimoji="1" lang="ja-JP" altLang="en-US" dirty="0" smtClean="0"/>
              <a:t>１</a:t>
            </a:r>
            <a:r>
              <a:rPr kumimoji="1" lang="en-US" altLang="ja-JP" dirty="0" smtClean="0"/>
              <a:t>.</a:t>
            </a:r>
            <a:r>
              <a:rPr kumimoji="1" lang="ja-JP" altLang="en-US" dirty="0" smtClean="0"/>
              <a:t>目標校の把握（○○校→夏期後の偏差値）</a:t>
            </a:r>
            <a:endParaRPr kumimoji="1" lang="en-US" altLang="ja-JP" dirty="0" smtClean="0"/>
          </a:p>
          <a:p>
            <a:pPr>
              <a:buNone/>
            </a:pPr>
            <a:r>
              <a:rPr lang="ja-JP" altLang="en-US" dirty="0" smtClean="0"/>
              <a:t>２</a:t>
            </a:r>
            <a:r>
              <a:rPr lang="en-US" altLang="ja-JP" dirty="0" smtClean="0"/>
              <a:t>.</a:t>
            </a:r>
            <a:r>
              <a:rPr lang="ja-JP" altLang="en-US" dirty="0" smtClean="0"/>
              <a:t>現状学力の把握（苦手科目、苦手単元）</a:t>
            </a:r>
            <a:endParaRPr lang="en-US" altLang="ja-JP" dirty="0" smtClean="0"/>
          </a:p>
          <a:p>
            <a:pPr>
              <a:buNone/>
            </a:pPr>
            <a:r>
              <a:rPr kumimoji="1" lang="ja-JP" altLang="en-US" dirty="0" smtClean="0"/>
              <a:t>３</a:t>
            </a:r>
            <a:r>
              <a:rPr kumimoji="1" lang="en-US" altLang="ja-JP" dirty="0" smtClean="0"/>
              <a:t>.</a:t>
            </a:r>
            <a:r>
              <a:rPr kumimoji="1" lang="ja-JP" altLang="en-US" dirty="0" smtClean="0"/>
              <a:t>提案書の作成・郵送（６月初旬までに）</a:t>
            </a:r>
            <a:endParaRPr kumimoji="1" lang="en-US" altLang="ja-JP" dirty="0" smtClean="0"/>
          </a:p>
          <a:p>
            <a:pPr>
              <a:buNone/>
            </a:pPr>
            <a:r>
              <a:rPr lang="ja-JP" altLang="en-US" dirty="0" smtClean="0"/>
              <a:t>４</a:t>
            </a:r>
            <a:r>
              <a:rPr lang="en-US" altLang="ja-JP" dirty="0" smtClean="0"/>
              <a:t>.</a:t>
            </a:r>
            <a:r>
              <a:rPr lang="ja-JP" altLang="en-US" dirty="0" smtClean="0"/>
              <a:t>ガイダンス（６月）</a:t>
            </a:r>
            <a:endParaRPr lang="en-US" altLang="ja-JP" dirty="0" smtClean="0"/>
          </a:p>
          <a:p>
            <a:pPr>
              <a:buNone/>
            </a:pPr>
            <a:r>
              <a:rPr kumimoji="1" lang="ja-JP" altLang="en-US" dirty="0" smtClean="0"/>
              <a:t>５</a:t>
            </a:r>
            <a:r>
              <a:rPr kumimoji="1" lang="en-US" altLang="ja-JP" dirty="0" smtClean="0"/>
              <a:t>.</a:t>
            </a:r>
            <a:r>
              <a:rPr kumimoji="1" lang="ja-JP" altLang="en-US" dirty="0" smtClean="0"/>
              <a:t>生徒面談</a:t>
            </a:r>
            <a:r>
              <a:rPr lang="ja-JP" altLang="en-US" dirty="0" smtClean="0"/>
              <a:t>（６月）</a:t>
            </a:r>
            <a:endParaRPr kumimoji="1" lang="en-US" altLang="ja-JP" dirty="0" smtClean="0"/>
          </a:p>
          <a:p>
            <a:pPr>
              <a:buNone/>
            </a:pPr>
            <a:r>
              <a:rPr lang="ja-JP" altLang="en-US" dirty="0" smtClean="0"/>
              <a:t>６</a:t>
            </a:r>
            <a:r>
              <a:rPr lang="en-US" altLang="ja-JP" dirty="0" smtClean="0"/>
              <a:t>.</a:t>
            </a:r>
            <a:r>
              <a:rPr lang="ja-JP" altLang="en-US" dirty="0" smtClean="0"/>
              <a:t>保護者面談（６月中）</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単科講座ラインアップ</a:t>
            </a:r>
            <a:endParaRPr kumimoji="1" lang="ja-JP" altLang="en-US" dirty="0"/>
          </a:p>
        </p:txBody>
      </p:sp>
      <p:graphicFrame>
        <p:nvGraphicFramePr>
          <p:cNvPr id="5" name="表 4"/>
          <p:cNvGraphicFramePr>
            <a:graphicFrameLocks noGrp="1"/>
          </p:cNvGraphicFramePr>
          <p:nvPr/>
        </p:nvGraphicFramePr>
        <p:xfrm>
          <a:off x="838200" y="1219199"/>
          <a:ext cx="7391399" cy="5029200"/>
        </p:xfrm>
        <a:graphic>
          <a:graphicData uri="http://schemas.openxmlformats.org/drawingml/2006/table">
            <a:tbl>
              <a:tblPr/>
              <a:tblGrid>
                <a:gridCol w="1239551"/>
                <a:gridCol w="1239551"/>
                <a:gridCol w="4912297"/>
              </a:tblGrid>
              <a:tr h="335280">
                <a:tc>
                  <a:txBody>
                    <a:bodyPr/>
                    <a:lstStyle/>
                    <a:p>
                      <a:pPr algn="ctr" fontAlgn="ctr"/>
                      <a:r>
                        <a:rPr lang="ja-JP" altLang="en-US" sz="1800" b="0" i="0" u="none" strike="noStrike" dirty="0">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dirty="0">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関数　標準演習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dirty="0">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dirty="0">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800" b="0" i="0" u="none" strike="noStrike" dirty="0">
                          <a:solidFill>
                            <a:srgbClr val="000000"/>
                          </a:solidFill>
                          <a:latin typeface="ＭＳ Ｐゴシック" pitchFamily="50" charset="-128"/>
                          <a:ea typeface="ＭＳ Ｐゴシック" pitchFamily="50" charset="-128"/>
                        </a:rPr>
                        <a:t>関数　発展演習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dirty="0">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図形　標準演習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ja-JP" altLang="en-US" sz="1800" b="0" i="0" u="none" strike="noStrike">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dirty="0">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図形　発展演習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ja-JP" altLang="en-US" sz="1800" b="0" i="0" u="none" strike="noStrike">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証明　標準演習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ja-JP" altLang="en-US" sz="1800" b="0" i="0" u="none" strike="noStrike">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方程式　標準演習</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英語基礎文法講座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800" b="0" i="0" u="none" strike="noStrike">
                          <a:solidFill>
                            <a:srgbClr val="000000"/>
                          </a:solidFill>
                          <a:latin typeface="+mn-ea"/>
                          <a:ea typeface="+mn-ea"/>
                        </a:rPr>
                        <a:t>中３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英語長文読解入門講座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800" b="0" i="0" u="none" strike="noStrike">
                          <a:solidFill>
                            <a:srgbClr val="000000"/>
                          </a:solidFill>
                          <a:latin typeface="+mn-ea"/>
                          <a:ea typeface="+mn-ea"/>
                        </a:rPr>
                        <a:t>無学年</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800" b="0" i="0" u="none" strike="noStrike" dirty="0">
                          <a:solidFill>
                            <a:srgbClr val="000000"/>
                          </a:solidFill>
                          <a:latin typeface="ＭＳ Ｐゴシック" pitchFamily="50" charset="-128"/>
                          <a:ea typeface="ＭＳ Ｐゴシック" pitchFamily="50" charset="-128"/>
                        </a:rPr>
                        <a:t>数検３級対策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ja-JP" altLang="en-US" sz="1800" b="0" i="0" u="none" strike="noStrike">
                          <a:solidFill>
                            <a:srgbClr val="000000"/>
                          </a:solidFill>
                          <a:latin typeface="+mn-ea"/>
                          <a:ea typeface="+mn-ea"/>
                        </a:rPr>
                        <a:t>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l" fontAlgn="ctr"/>
                      <a:r>
                        <a:rPr lang="ja-JP" altLang="en-US" sz="1800" b="0" i="0" u="none" strike="noStrike" dirty="0">
                          <a:solidFill>
                            <a:srgbClr val="000000"/>
                          </a:solidFill>
                          <a:latin typeface="ＭＳ Ｐゴシック" pitchFamily="50" charset="-128"/>
                          <a:ea typeface="ＭＳ Ｐゴシック" pitchFamily="50" charset="-128"/>
                        </a:rPr>
                        <a:t>数検４級対策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ja-JP" altLang="en-US" sz="1800" b="0" i="0" u="none" strike="noStrike">
                          <a:solidFill>
                            <a:srgbClr val="000000"/>
                          </a:solidFill>
                          <a:latin typeface="+mn-ea"/>
                          <a:ea typeface="+mn-ea"/>
                        </a:rPr>
                        <a:t>無学年</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英検２級対策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英検準２級対策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英検３級対策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英検４級対策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35280">
                <a:tc>
                  <a:txBody>
                    <a:bodyPr/>
                    <a:lstStyle/>
                    <a:p>
                      <a:pPr algn="ctr" fontAlgn="ctr"/>
                      <a:r>
                        <a:rPr lang="ja-JP" altLang="en-US" sz="1800" b="0" i="0" u="none" strike="noStrike">
                          <a:solidFill>
                            <a:srgbClr val="000000"/>
                          </a:solidFill>
                          <a:latin typeface="+mn-ea"/>
                          <a:ea typeface="+mn-ea"/>
                        </a:rPr>
                        <a:t>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l" fontAlgn="ctr"/>
                      <a:r>
                        <a:rPr lang="zh-TW" altLang="en-US" sz="1800" b="0" i="0" u="none" strike="noStrike" dirty="0">
                          <a:solidFill>
                            <a:srgbClr val="000000"/>
                          </a:solidFill>
                          <a:latin typeface="ＭＳ Ｐゴシック" pitchFamily="50" charset="-128"/>
                          <a:ea typeface="ＭＳ Ｐゴシック" pitchFamily="50" charset="-128"/>
                        </a:rPr>
                        <a:t>英検５級対策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990600" y="1219197"/>
          <a:ext cx="7391400" cy="5206515"/>
        </p:xfrm>
        <a:graphic>
          <a:graphicData uri="http://schemas.openxmlformats.org/drawingml/2006/table">
            <a:tbl>
              <a:tblPr/>
              <a:tblGrid>
                <a:gridCol w="1858173"/>
                <a:gridCol w="1858173"/>
                <a:gridCol w="3675054"/>
              </a:tblGrid>
              <a:tr h="695267">
                <a:tc>
                  <a:txBody>
                    <a:bodyPr/>
                    <a:lstStyle/>
                    <a:p>
                      <a:pPr algn="ctr" fontAlgn="ctr"/>
                      <a:r>
                        <a:rPr lang="ja-JP" altLang="en-US" sz="1400" b="1" i="0" u="none" strike="noStrike" dirty="0">
                          <a:solidFill>
                            <a:srgbClr val="000000"/>
                          </a:solidFill>
                          <a:latin typeface="ＭＳ Ｐゴシック"/>
                        </a:rPr>
                        <a:t>８：</a:t>
                      </a:r>
                      <a:r>
                        <a:rPr lang="en-US" altLang="ja-JP" sz="1400" b="1" i="0" u="none" strike="noStrike" dirty="0">
                          <a:solidFill>
                            <a:srgbClr val="000000"/>
                          </a:solidFill>
                          <a:latin typeface="ＭＳ Ｐゴシック"/>
                        </a:rPr>
                        <a:t>00</a:t>
                      </a:r>
                      <a:r>
                        <a:rPr lang="ja-JP" altLang="en-US" sz="1400" b="1" i="0" u="none" strike="noStrike" dirty="0">
                          <a:solidFill>
                            <a:srgbClr val="000000"/>
                          </a:solidFill>
                          <a:latin typeface="ＭＳ Ｐゴシック"/>
                        </a:rPr>
                        <a:t>～８：５０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1" i="0" u="none" strike="noStrike" dirty="0">
                          <a:solidFill>
                            <a:srgbClr val="000000"/>
                          </a:solidFill>
                          <a:latin typeface="ＭＳ Ｐゴシック"/>
                        </a:rPr>
                        <a:t>朝テスト</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英単語・</a:t>
                      </a:r>
                      <a:r>
                        <a:rPr lang="ja-JP" altLang="en-US" sz="1200" b="0" i="0" u="none" strike="noStrike" dirty="0" smtClean="0">
                          <a:solidFill>
                            <a:srgbClr val="000000"/>
                          </a:solidFill>
                          <a:latin typeface="ＭＳ Ｐゴシック"/>
                        </a:rPr>
                        <a:t>熟語</a:t>
                      </a:r>
                      <a:r>
                        <a:rPr lang="ja-JP" altLang="en-US" sz="1200" b="0" i="0" u="none" strike="noStrike" dirty="0">
                          <a:solidFill>
                            <a:srgbClr val="000000"/>
                          </a:solidFill>
                          <a:latin typeface="ＭＳ Ｐゴシック"/>
                        </a:rPr>
                        <a:t>　　　</a:t>
                      </a:r>
                      <a:r>
                        <a:rPr lang="ja-JP" altLang="en-US" sz="1200" b="0" i="0" u="none" strike="noStrike" dirty="0" smtClean="0">
                          <a:solidFill>
                            <a:srgbClr val="000000"/>
                          </a:solidFill>
                          <a:latin typeface="ＭＳ Ｐゴシック"/>
                        </a:rPr>
                        <a:t>　　　　　漢字</a:t>
                      </a:r>
                      <a:r>
                        <a:rPr lang="ja-JP" altLang="en-US" sz="1200" b="0" i="0" u="none" strike="noStrike" dirty="0">
                          <a:solidFill>
                            <a:srgbClr val="000000"/>
                          </a:solidFill>
                          <a:latin typeface="ＭＳ Ｐゴシック"/>
                        </a:rPr>
                        <a:t>　　　　　　　　　　　　　　　　社会一問一答　　　　　　　理科一問一答　　　　　　　　　　　　　　　　英語基礎力定着テスト　　数学基礎力定着</a:t>
                      </a:r>
                      <a:r>
                        <a:rPr lang="ja-JP" altLang="en-US" sz="1200" b="0" i="0" u="none" strike="noStrike" dirty="0" smtClean="0">
                          <a:solidFill>
                            <a:srgbClr val="000000"/>
                          </a:solidFill>
                          <a:latin typeface="ＭＳ Ｐゴシック"/>
                        </a:rPr>
                        <a:t>テスト</a:t>
                      </a:r>
                      <a:r>
                        <a:rPr lang="ja-JP" altLang="en-US" sz="1000" b="0" i="0" u="none" strike="noStrike" dirty="0">
                          <a:solidFill>
                            <a:srgbClr val="000000"/>
                          </a:solidFill>
                          <a:latin typeface="ＭＳ Ｐゴシック"/>
                        </a:rPr>
                        <a:t>　　　　　　　　　　</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542">
                <a:tc>
                  <a:txBody>
                    <a:bodyPr/>
                    <a:lstStyle/>
                    <a:p>
                      <a:pPr algn="ctr" fontAlgn="ctr"/>
                      <a:r>
                        <a:rPr lang="ja-JP" altLang="en-US" sz="1400" b="1" i="0" u="none" strike="noStrike">
                          <a:solidFill>
                            <a:srgbClr val="000000"/>
                          </a:solidFill>
                          <a:latin typeface="ＭＳ Ｐゴシック"/>
                        </a:rPr>
                        <a:t>９：００～９：５０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1" i="0" u="none" strike="noStrike" dirty="0">
                          <a:solidFill>
                            <a:srgbClr val="000000"/>
                          </a:solidFill>
                          <a:latin typeface="ＭＳ Ｐゴシック"/>
                        </a:rPr>
                        <a:t>英語</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必修サマー　　ウィンパス</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542">
                <a:tc>
                  <a:txBody>
                    <a:bodyPr/>
                    <a:lstStyle/>
                    <a:p>
                      <a:pPr algn="ctr" fontAlgn="ctr"/>
                      <a:r>
                        <a:rPr lang="ja-JP" altLang="en-US" sz="1400" b="1" i="0" u="none" strike="noStrike">
                          <a:solidFill>
                            <a:srgbClr val="000000"/>
                          </a:solidFill>
                          <a:latin typeface="ＭＳ Ｐゴシック"/>
                        </a:rPr>
                        <a:t>１０：００～１０：５０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1" i="0" u="none" strike="noStrike" dirty="0">
                          <a:solidFill>
                            <a:srgbClr val="000000"/>
                          </a:solidFill>
                          <a:latin typeface="ＭＳ Ｐゴシック"/>
                        </a:rPr>
                        <a:t>数学</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必修サマー　　ウィンパス</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542">
                <a:tc>
                  <a:txBody>
                    <a:bodyPr/>
                    <a:lstStyle/>
                    <a:p>
                      <a:pPr algn="ctr" fontAlgn="ctr"/>
                      <a:r>
                        <a:rPr lang="ja-JP" altLang="en-US" sz="1400" b="1" i="0" u="none" strike="noStrike">
                          <a:solidFill>
                            <a:srgbClr val="000000"/>
                          </a:solidFill>
                          <a:latin typeface="ＭＳ Ｐゴシック"/>
                        </a:rPr>
                        <a:t>１１：００～１１：５０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1" i="0" u="none" strike="noStrike" dirty="0">
                          <a:solidFill>
                            <a:srgbClr val="000000"/>
                          </a:solidFill>
                          <a:latin typeface="ＭＳ Ｐゴシック"/>
                        </a:rPr>
                        <a:t>国語</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必修サマー　　</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542">
                <a:tc>
                  <a:txBody>
                    <a:bodyPr/>
                    <a:lstStyle/>
                    <a:p>
                      <a:pPr algn="ctr" fontAlgn="ctr"/>
                      <a:r>
                        <a:rPr lang="ja-JP" altLang="en-US" sz="1400" b="1" i="0" u="none" strike="noStrike">
                          <a:solidFill>
                            <a:srgbClr val="000000"/>
                          </a:solidFill>
                          <a:latin typeface="ＭＳ Ｐゴシック"/>
                        </a:rPr>
                        <a:t>１２：００～１３：００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400" b="1" i="0" u="none" strike="noStrike" dirty="0">
                          <a:solidFill>
                            <a:srgbClr val="000000"/>
                          </a:solidFill>
                          <a:latin typeface="ＭＳ Ｐゴシック"/>
                        </a:rPr>
                        <a:t>昼休み</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ja-JP" altLang="en-US" sz="1200" b="0" i="0" u="none" strike="noStrike" dirty="0">
                          <a:solidFill>
                            <a:srgbClr val="000000"/>
                          </a:solidFill>
                          <a:latin typeface="ＭＳ Ｐゴシック"/>
                        </a:rPr>
                        <a:t>　</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434542">
                <a:tc>
                  <a:txBody>
                    <a:bodyPr/>
                    <a:lstStyle/>
                    <a:p>
                      <a:pPr algn="ctr" fontAlgn="ctr"/>
                      <a:r>
                        <a:rPr lang="ja-JP" altLang="en-US" sz="1400" b="1" i="0" u="none" strike="noStrike">
                          <a:solidFill>
                            <a:srgbClr val="000000"/>
                          </a:solidFill>
                          <a:latin typeface="ＭＳ Ｐゴシック"/>
                        </a:rPr>
                        <a:t>１３：００～１３：５０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1" i="0" u="none" strike="noStrike" dirty="0">
                          <a:solidFill>
                            <a:srgbClr val="000000"/>
                          </a:solidFill>
                          <a:latin typeface="ＭＳ Ｐゴシック"/>
                        </a:rPr>
                        <a:t>社会</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必修サマー　　ウィンパス</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542">
                <a:tc>
                  <a:txBody>
                    <a:bodyPr/>
                    <a:lstStyle/>
                    <a:p>
                      <a:pPr algn="ctr" fontAlgn="ctr"/>
                      <a:r>
                        <a:rPr lang="ja-JP" altLang="en-US" sz="1400" b="1" i="0" u="none" strike="noStrike">
                          <a:solidFill>
                            <a:srgbClr val="000000"/>
                          </a:solidFill>
                          <a:latin typeface="ＭＳ Ｐゴシック"/>
                        </a:rPr>
                        <a:t>１４：００～１４：５０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1" i="0" u="none" strike="noStrike" dirty="0">
                          <a:solidFill>
                            <a:srgbClr val="000000"/>
                          </a:solidFill>
                          <a:latin typeface="ＭＳ Ｐゴシック"/>
                        </a:rPr>
                        <a:t>理科</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必修サマー　　ウィンパス</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7484">
                <a:tc>
                  <a:txBody>
                    <a:bodyPr/>
                    <a:lstStyle/>
                    <a:p>
                      <a:pPr algn="ctr" fontAlgn="ctr"/>
                      <a:r>
                        <a:rPr lang="ja-JP" altLang="en-US" sz="1400" b="1" i="0" u="none" strike="noStrike">
                          <a:solidFill>
                            <a:srgbClr val="000000"/>
                          </a:solidFill>
                          <a:latin typeface="ＭＳ Ｐゴシック"/>
                        </a:rPr>
                        <a:t>１５：００～１６：５０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400" b="1" i="0" u="none" strike="noStrike" dirty="0">
                          <a:solidFill>
                            <a:srgbClr val="000000"/>
                          </a:solidFill>
                          <a:latin typeface="ＭＳ Ｐゴシック"/>
                        </a:rPr>
                        <a:t>補講　単科講座</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補講（休んだ内容）　　</a:t>
                      </a:r>
                      <a:r>
                        <a:rPr lang="ja-JP" altLang="en-US" sz="1200" b="0" i="0" u="none" strike="noStrike" dirty="0" smtClean="0">
                          <a:solidFill>
                            <a:srgbClr val="000000"/>
                          </a:solidFill>
                          <a:latin typeface="ＭＳ Ｐゴシック"/>
                        </a:rPr>
                        <a:t>宿題の答え合わせ</a:t>
                      </a:r>
                      <a:r>
                        <a:rPr lang="ja-JP" altLang="en-US" sz="1200" b="0" i="0" u="none" strike="noStrike" dirty="0">
                          <a:solidFill>
                            <a:srgbClr val="000000"/>
                          </a:solidFill>
                          <a:latin typeface="ＭＳ Ｐゴシック"/>
                        </a:rPr>
                        <a:t>　</a:t>
                      </a:r>
                      <a:r>
                        <a:rPr lang="ja-JP" altLang="en-US" sz="1200" b="0" i="0" u="none" strike="noStrike" dirty="0" smtClean="0">
                          <a:solidFill>
                            <a:srgbClr val="000000"/>
                          </a:solidFill>
                          <a:latin typeface="ＭＳ Ｐゴシック"/>
                        </a:rPr>
                        <a:t>　未消化</a:t>
                      </a:r>
                      <a:r>
                        <a:rPr lang="ja-JP" altLang="en-US" sz="1200" b="0" i="0" u="none" strike="noStrike" dirty="0">
                          <a:solidFill>
                            <a:srgbClr val="000000"/>
                          </a:solidFill>
                          <a:latin typeface="ＭＳ Ｐゴシック"/>
                        </a:rPr>
                        <a:t>単元　　　</a:t>
                      </a:r>
                      <a:r>
                        <a:rPr lang="ja-JP" altLang="en-US" sz="1200" b="0" i="0" u="none" strike="noStrike" dirty="0" smtClean="0">
                          <a:solidFill>
                            <a:srgbClr val="000000"/>
                          </a:solidFill>
                          <a:latin typeface="ＭＳ Ｐゴシック"/>
                        </a:rPr>
                        <a:t>小テスト</a:t>
                      </a:r>
                      <a:r>
                        <a:rPr lang="ja-JP" altLang="en-US" sz="1200" b="0" i="0" u="none" strike="noStrike" dirty="0">
                          <a:solidFill>
                            <a:srgbClr val="000000"/>
                          </a:solidFill>
                          <a:latin typeface="ＭＳ Ｐゴシック"/>
                        </a:rPr>
                        <a:t>直し、再テスト　　　　　　　　　　　　　　　　　　　　　　単科講座　　　　　　　　　　　　　　　　　</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4542">
                <a:tc>
                  <a:txBody>
                    <a:bodyPr/>
                    <a:lstStyle/>
                    <a:p>
                      <a:pPr algn="ctr" fontAlgn="ctr"/>
                      <a:r>
                        <a:rPr lang="ja-JP" altLang="en-US" sz="1400" b="1" i="0" u="none" strike="noStrike">
                          <a:solidFill>
                            <a:srgbClr val="000000"/>
                          </a:solidFill>
                          <a:latin typeface="ＭＳ Ｐゴシック"/>
                        </a:rPr>
                        <a:t>１７：００～１７：５０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ja-JP" altLang="en-US" sz="1400" b="1" i="0" u="none" strike="noStrike" dirty="0">
                          <a:solidFill>
                            <a:srgbClr val="000000"/>
                          </a:solidFill>
                          <a:latin typeface="ＭＳ Ｐゴシック"/>
                        </a:rPr>
                        <a:t>休憩</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ja-JP" altLang="en-US" sz="1200" b="0" i="0" u="none" strike="noStrike" dirty="0">
                          <a:solidFill>
                            <a:srgbClr val="000000"/>
                          </a:solidFill>
                          <a:latin typeface="ＭＳ Ｐゴシック"/>
                        </a:rPr>
                        <a:t>　</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434542">
                <a:tc>
                  <a:txBody>
                    <a:bodyPr/>
                    <a:lstStyle/>
                    <a:p>
                      <a:pPr algn="ctr" fontAlgn="ctr"/>
                      <a:r>
                        <a:rPr lang="ja-JP" altLang="en-US" sz="1400" b="1" i="0" u="none" strike="noStrike">
                          <a:solidFill>
                            <a:srgbClr val="000000"/>
                          </a:solidFill>
                          <a:latin typeface="ＭＳ Ｐゴシック"/>
                        </a:rPr>
                        <a:t>１８：００～１９：５０</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400" b="1" i="0" u="none" strike="noStrike" dirty="0">
                          <a:solidFill>
                            <a:srgbClr val="000000"/>
                          </a:solidFill>
                          <a:latin typeface="ＭＳ Ｐゴシック"/>
                        </a:rPr>
                        <a:t>補講　単科講座</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latin typeface="ＭＳ Ｐゴシック"/>
                        </a:rPr>
                        <a:t>単科講座</a:t>
                      </a:r>
                    </a:p>
                  </a:txBody>
                  <a:tcPr marL="8277" marR="8277" marT="82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7995">
                <a:tc gridSpan="3">
                  <a:txBody>
                    <a:bodyPr/>
                    <a:lstStyle/>
                    <a:p>
                      <a:pPr algn="l" fontAlgn="ctr"/>
                      <a:r>
                        <a:rPr lang="ja-JP" altLang="en-US" sz="1400" b="1" i="0" u="none" strike="noStrike" dirty="0">
                          <a:solidFill>
                            <a:srgbClr val="000000"/>
                          </a:solidFill>
                          <a:latin typeface="ＭＳ Ｐゴシック"/>
                        </a:rPr>
                        <a:t>帰宅後、宿題・小テスト暗記</a:t>
                      </a:r>
                    </a:p>
                  </a:txBody>
                  <a:tcPr marL="8277" marR="8277" marT="8277"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7" name="タイトル 6"/>
          <p:cNvSpPr>
            <a:spLocks noGrp="1"/>
          </p:cNvSpPr>
          <p:nvPr>
            <p:ph type="title"/>
          </p:nvPr>
        </p:nvSpPr>
        <p:spPr>
          <a:xfrm>
            <a:off x="457200" y="228600"/>
            <a:ext cx="8229600" cy="1143000"/>
          </a:xfrm>
        </p:spPr>
        <p:txBody>
          <a:bodyPr/>
          <a:lstStyle/>
          <a:p>
            <a:r>
              <a:rPr kumimoji="1" lang="ja-JP" altLang="en-US" dirty="0" smtClean="0">
                <a:solidFill>
                  <a:srgbClr val="0000FF"/>
                </a:solidFill>
              </a:rPr>
              <a:t>中３夏期講習１日の流れ</a:t>
            </a:r>
            <a:endParaRPr kumimoji="1" lang="ja-JP" altLang="en-US" dirty="0">
              <a:solidFill>
                <a:srgbClr val="0000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68362"/>
          </a:xfrm>
        </p:spPr>
        <p:txBody>
          <a:bodyPr/>
          <a:lstStyle/>
          <a:p>
            <a:r>
              <a:rPr kumimoji="1" lang="ja-JP" altLang="en-US" dirty="0" smtClean="0">
                <a:solidFill>
                  <a:srgbClr val="0000FF"/>
                </a:solidFill>
              </a:rPr>
              <a:t>中３夏期小テスト範囲表</a:t>
            </a:r>
            <a:endParaRPr kumimoji="1" lang="ja-JP" altLang="en-US" dirty="0">
              <a:solidFill>
                <a:srgbClr val="0000FF"/>
              </a:solidFill>
            </a:endParaRPr>
          </a:p>
        </p:txBody>
      </p:sp>
      <p:graphicFrame>
        <p:nvGraphicFramePr>
          <p:cNvPr id="7" name="表 6"/>
          <p:cNvGraphicFramePr>
            <a:graphicFrameLocks noGrp="1"/>
          </p:cNvGraphicFramePr>
          <p:nvPr/>
        </p:nvGraphicFramePr>
        <p:xfrm>
          <a:off x="990598" y="1066808"/>
          <a:ext cx="7391401" cy="7155294"/>
        </p:xfrm>
        <a:graphic>
          <a:graphicData uri="http://schemas.openxmlformats.org/drawingml/2006/table">
            <a:tbl>
              <a:tblPr/>
              <a:tblGrid>
                <a:gridCol w="623649"/>
                <a:gridCol w="646747"/>
                <a:gridCol w="1224201"/>
                <a:gridCol w="1224201"/>
                <a:gridCol w="1462804"/>
                <a:gridCol w="985598"/>
                <a:gridCol w="1224201"/>
              </a:tblGrid>
              <a:tr h="168682">
                <a:tc>
                  <a:txBody>
                    <a:bodyPr/>
                    <a:lstStyle/>
                    <a:p>
                      <a:pPr algn="l" fontAlgn="ctr"/>
                      <a:endParaRPr lang="ja-JP" altLang="en-US" sz="900" b="0" i="0" u="none" strike="noStrike" dirty="0">
                        <a:latin typeface="+mn-ea"/>
                        <a:ea typeface="+mn-ea"/>
                      </a:endParaRP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r>
                        <a:rPr lang="ja-JP" altLang="en-US" sz="900" b="0" i="0" u="none" strike="noStrike" dirty="0">
                          <a:latin typeface="+mn-ea"/>
                          <a:ea typeface="+mn-ea"/>
                        </a:rPr>
                        <a:t>　</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1" i="0" u="none" strike="noStrike" dirty="0">
                          <a:latin typeface="+mn-ea"/>
                          <a:ea typeface="+mn-ea"/>
                        </a:rPr>
                        <a:t>理科</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900" b="1" i="0" u="none" strike="noStrike" dirty="0">
                          <a:latin typeface="+mn-ea"/>
                          <a:ea typeface="+mn-ea"/>
                        </a:rPr>
                        <a:t>社会</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1" i="0" u="none" strike="noStrike" dirty="0">
                          <a:latin typeface="+mn-ea"/>
                          <a:ea typeface="+mn-ea"/>
                        </a:rPr>
                        <a:t>英語</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1" i="0" u="none" strike="noStrike" dirty="0">
                          <a:latin typeface="+mn-ea"/>
                          <a:ea typeface="+mn-ea"/>
                        </a:rPr>
                        <a:t>数学</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900" b="1" i="0" u="none" strike="noStrike">
                          <a:latin typeface="+mn-ea"/>
                          <a:ea typeface="+mn-ea"/>
                        </a:rPr>
                        <a:t>国語</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7</a:t>
                      </a:r>
                      <a:r>
                        <a:rPr lang="ja-JP" altLang="en-US" sz="900" b="0" i="0" u="none" strike="noStrike">
                          <a:latin typeface="+mn-ea"/>
                          <a:ea typeface="+mn-ea"/>
                        </a:rPr>
                        <a:t>月</a:t>
                      </a:r>
                      <a:r>
                        <a:rPr lang="en-US" altLang="ja-JP" sz="900" b="0" i="0" u="none" strike="noStrike">
                          <a:latin typeface="+mn-ea"/>
                          <a:ea typeface="+mn-ea"/>
                        </a:rPr>
                        <a:t>26</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dirty="0">
                          <a:latin typeface="+mn-ea"/>
                          <a:ea typeface="+mn-ea"/>
                        </a:rPr>
                        <a:t>１回目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dirty="0">
                          <a:latin typeface="+mn-ea"/>
                          <a:ea typeface="+mn-ea"/>
                        </a:rPr>
                        <a:t>夏期１</a:t>
                      </a:r>
                      <a:r>
                        <a:rPr lang="en-US" altLang="zh-TW" sz="900" b="0" i="0" u="none" strike="noStrike" dirty="0">
                          <a:latin typeface="+mn-ea"/>
                          <a:ea typeface="+mn-ea"/>
                        </a:rPr>
                        <a:t>(</a:t>
                      </a:r>
                      <a:r>
                        <a:rPr lang="zh-TW" altLang="en-US" sz="900" b="0" i="0" u="none" strike="noStrike" dirty="0">
                          <a:latin typeface="+mn-ea"/>
                          <a:ea typeface="+mn-ea"/>
                        </a:rPr>
                        <a:t>物質）</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latin typeface="+mn-ea"/>
                          <a:ea typeface="+mn-ea"/>
                        </a:rPr>
                        <a:t>夏期１（地理①）</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dirty="0">
                          <a:latin typeface="+mn-ea"/>
                          <a:ea typeface="+mn-ea"/>
                        </a:rPr>
                        <a:t>2</a:t>
                      </a:r>
                      <a:r>
                        <a:rPr lang="zh-TW" altLang="en-US" sz="900" b="0" i="0" u="none" strike="noStrike" dirty="0">
                          <a:latin typeface="+mn-ea"/>
                          <a:ea typeface="+mn-ea"/>
                        </a:rPr>
                        <a:t>年連語Ｎｏ．</a:t>
                      </a:r>
                      <a:r>
                        <a:rPr lang="en-US" altLang="zh-TW" sz="900" b="0" i="0" u="none" strike="noStrike" dirty="0">
                          <a:latin typeface="+mn-ea"/>
                          <a:ea typeface="+mn-ea"/>
                        </a:rPr>
                        <a:t>1-20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5">
                  <a:txBody>
                    <a:bodyPr/>
                    <a:lstStyle/>
                    <a:p>
                      <a:pPr algn="ctr" fontAlgn="ctr"/>
                      <a:r>
                        <a:rPr lang="ja-JP" altLang="en-US" sz="900" b="0" i="0" u="none" strike="noStrike" dirty="0">
                          <a:latin typeface="+mn-ea"/>
                          <a:ea typeface="+mn-ea"/>
                        </a:rPr>
                        <a:t>全国入試問題の計算・基本問題を解きます</a:t>
                      </a:r>
                    </a:p>
                  </a:txBody>
                  <a:tcPr marL="3649" marR="3649" marT="3649"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latin typeface="+mn-ea"/>
                          <a:ea typeface="+mn-ea"/>
                        </a:rPr>
                        <a:t>夏期１</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7</a:t>
                      </a:r>
                      <a:r>
                        <a:rPr lang="ja-JP" altLang="en-US" sz="900" b="0" i="0" u="none" strike="noStrike">
                          <a:latin typeface="+mn-ea"/>
                          <a:ea typeface="+mn-ea"/>
                        </a:rPr>
                        <a:t>月</a:t>
                      </a:r>
                      <a:r>
                        <a:rPr lang="en-US" altLang="ja-JP" sz="900" b="0" i="0" u="none" strike="noStrike">
                          <a:latin typeface="+mn-ea"/>
                          <a:ea typeface="+mn-ea"/>
                        </a:rPr>
                        <a:t>27</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２回目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夏期２（植物）</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latin typeface="+mn-ea"/>
                          <a:ea typeface="+mn-ea"/>
                        </a:rPr>
                        <a:t>夏期２（地理②）</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dirty="0">
                          <a:latin typeface="+mn-ea"/>
                          <a:ea typeface="+mn-ea"/>
                        </a:rPr>
                        <a:t>2</a:t>
                      </a:r>
                      <a:r>
                        <a:rPr lang="zh-TW" altLang="en-US" sz="900" b="0" i="0" u="none" strike="noStrike" dirty="0">
                          <a:latin typeface="+mn-ea"/>
                          <a:ea typeface="+mn-ea"/>
                        </a:rPr>
                        <a:t>年連語Ｎｏ．</a:t>
                      </a:r>
                      <a:r>
                        <a:rPr lang="en-US" altLang="zh-TW" sz="900" b="0" i="0" u="none" strike="noStrike" dirty="0">
                          <a:latin typeface="+mn-ea"/>
                          <a:ea typeface="+mn-ea"/>
                        </a:rPr>
                        <a:t>21-40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夏期２</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7</a:t>
                      </a:r>
                      <a:r>
                        <a:rPr lang="ja-JP" altLang="en-US" sz="900" b="0" i="0" u="none" strike="noStrike">
                          <a:latin typeface="+mn-ea"/>
                          <a:ea typeface="+mn-ea"/>
                        </a:rPr>
                        <a:t>月</a:t>
                      </a:r>
                      <a:r>
                        <a:rPr lang="en-US" altLang="ja-JP" sz="900" b="0" i="0" u="none" strike="noStrike">
                          <a:latin typeface="+mn-ea"/>
                          <a:ea typeface="+mn-ea"/>
                        </a:rPr>
                        <a:t>29</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３回目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夏期３（物理現象）</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latin typeface="+mn-ea"/>
                          <a:ea typeface="+mn-ea"/>
                        </a:rPr>
                        <a:t>夏期３（地理③）</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2</a:t>
                      </a:r>
                      <a:r>
                        <a:rPr lang="zh-TW" altLang="en-US" sz="900" b="0" i="0" u="none" strike="noStrike">
                          <a:latin typeface="+mn-ea"/>
                          <a:ea typeface="+mn-ea"/>
                        </a:rPr>
                        <a:t>年連語Ｎｏ．</a:t>
                      </a:r>
                      <a:r>
                        <a:rPr lang="en-US" altLang="zh-TW" sz="900" b="0" i="0" u="none" strike="noStrike">
                          <a:latin typeface="+mn-ea"/>
                          <a:ea typeface="+mn-ea"/>
                        </a:rPr>
                        <a:t>41-60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夏期３</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7</a:t>
                      </a:r>
                      <a:r>
                        <a:rPr lang="ja-JP" altLang="en-US" sz="900" b="0" i="0" u="none" strike="noStrike">
                          <a:latin typeface="+mn-ea"/>
                          <a:ea typeface="+mn-ea"/>
                        </a:rPr>
                        <a:t>月</a:t>
                      </a:r>
                      <a:r>
                        <a:rPr lang="en-US" altLang="ja-JP" sz="900" b="0" i="0" u="none" strike="noStrike">
                          <a:latin typeface="+mn-ea"/>
                          <a:ea typeface="+mn-ea"/>
                        </a:rPr>
                        <a:t>30</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４回目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夏期４（大地の変化）</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夏期４（歴史①）</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2</a:t>
                      </a:r>
                      <a:r>
                        <a:rPr lang="zh-TW" altLang="en-US" sz="900" b="0" i="0" u="none" strike="noStrike">
                          <a:latin typeface="+mn-ea"/>
                          <a:ea typeface="+mn-ea"/>
                        </a:rPr>
                        <a:t>年連語Ｎｏ．</a:t>
                      </a:r>
                      <a:r>
                        <a:rPr lang="en-US" altLang="zh-TW" sz="900" b="0" i="0" u="none" strike="noStrike">
                          <a:latin typeface="+mn-ea"/>
                          <a:ea typeface="+mn-ea"/>
                        </a:rPr>
                        <a:t>61-80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夏期４</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7</a:t>
                      </a:r>
                      <a:r>
                        <a:rPr lang="ja-JP" altLang="en-US" sz="900" b="0" i="0" u="none" strike="noStrike">
                          <a:latin typeface="+mn-ea"/>
                          <a:ea typeface="+mn-ea"/>
                        </a:rPr>
                        <a:t>月</a:t>
                      </a:r>
                      <a:r>
                        <a:rPr lang="en-US" altLang="ja-JP" sz="900" b="0" i="0" u="none" strike="noStrike">
                          <a:latin typeface="+mn-ea"/>
                          <a:ea typeface="+mn-ea"/>
                        </a:rPr>
                        <a:t>31</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５回目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latin typeface="+mn-ea"/>
                          <a:ea typeface="+mn-ea"/>
                        </a:rPr>
                        <a:t>夏期５（化学変化）</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夏期５（歴史②）</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2</a:t>
                      </a:r>
                      <a:r>
                        <a:rPr lang="zh-TW" altLang="en-US" sz="900" b="0" i="0" u="none" strike="noStrike">
                          <a:latin typeface="+mn-ea"/>
                          <a:ea typeface="+mn-ea"/>
                        </a:rPr>
                        <a:t>年連語Ｎｏ．</a:t>
                      </a:r>
                      <a:r>
                        <a:rPr lang="en-US" altLang="zh-TW" sz="900" b="0" i="0" u="none" strike="noStrike">
                          <a:latin typeface="+mn-ea"/>
                          <a:ea typeface="+mn-ea"/>
                        </a:rPr>
                        <a:t>81-100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夏期５</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2</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６回目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夏期６（動物）</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夏期６（歴史③）</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3</a:t>
                      </a:r>
                      <a:r>
                        <a:rPr lang="zh-TW" altLang="en-US" sz="900" b="0" i="0" u="none" strike="noStrike">
                          <a:latin typeface="+mn-ea"/>
                          <a:ea typeface="+mn-ea"/>
                        </a:rPr>
                        <a:t>年連語Ｎｏ．</a:t>
                      </a:r>
                      <a:r>
                        <a:rPr lang="en-US" altLang="zh-TW" sz="900" b="0" i="0" u="none" strike="noStrike">
                          <a:latin typeface="+mn-ea"/>
                          <a:ea typeface="+mn-ea"/>
                        </a:rPr>
                        <a:t>1-20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夏期６</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68">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3</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７回目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dirty="0">
                          <a:latin typeface="+mn-ea"/>
                          <a:ea typeface="+mn-ea"/>
                        </a:rPr>
                        <a:t>夏期７（電流）</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夏期７（歴史④）</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3</a:t>
                      </a:r>
                      <a:r>
                        <a:rPr lang="zh-TW" altLang="en-US" sz="900" b="0" i="0" u="none" strike="noStrike">
                          <a:latin typeface="+mn-ea"/>
                          <a:ea typeface="+mn-ea"/>
                        </a:rPr>
                        <a:t>年連語Ｎｏ．</a:t>
                      </a:r>
                      <a:r>
                        <a:rPr lang="en-US" altLang="zh-TW" sz="900" b="0" i="0" u="none" strike="noStrike">
                          <a:latin typeface="+mn-ea"/>
                          <a:ea typeface="+mn-ea"/>
                        </a:rPr>
                        <a:t>21-40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夏期７</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5</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８回目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夏期８（天気）</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夏期８（地理①）</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3</a:t>
                      </a:r>
                      <a:r>
                        <a:rPr lang="zh-TW" altLang="en-US" sz="900" b="0" i="0" u="none" strike="noStrike">
                          <a:latin typeface="+mn-ea"/>
                          <a:ea typeface="+mn-ea"/>
                        </a:rPr>
                        <a:t>年連語Ｎｏ．</a:t>
                      </a:r>
                      <a:r>
                        <a:rPr lang="en-US" altLang="zh-TW" sz="900" b="0" i="0" u="none" strike="noStrike">
                          <a:latin typeface="+mn-ea"/>
                          <a:ea typeface="+mn-ea"/>
                        </a:rPr>
                        <a:t>41-60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夏期８</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7</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９回目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夏期９（イオン）</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夏期９（地理②）</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3</a:t>
                      </a:r>
                      <a:r>
                        <a:rPr lang="zh-TW" altLang="en-US" sz="900" b="0" i="0" u="none" strike="noStrike">
                          <a:latin typeface="+mn-ea"/>
                          <a:ea typeface="+mn-ea"/>
                        </a:rPr>
                        <a:t>年連語Ｎｏ．</a:t>
                      </a:r>
                      <a:r>
                        <a:rPr lang="en-US" altLang="zh-TW" sz="900" b="0" i="0" u="none" strike="noStrike">
                          <a:latin typeface="+mn-ea"/>
                          <a:ea typeface="+mn-ea"/>
                        </a:rPr>
                        <a:t>61-80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夏期９</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8</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１０回目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夏期１０（生命）</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a:t>
                      </a:r>
                      <a:r>
                        <a:rPr lang="en-US" altLang="ja-JP" sz="900" b="0" i="0" u="none" strike="noStrike">
                          <a:latin typeface="+mn-ea"/>
                          <a:ea typeface="+mn-ea"/>
                        </a:rPr>
                        <a:t>10</a:t>
                      </a:r>
                      <a:r>
                        <a:rPr lang="ja-JP" altLang="en-US" sz="900" b="0" i="0" u="none" strike="noStrike">
                          <a:latin typeface="+mn-ea"/>
                          <a:ea typeface="+mn-ea"/>
                        </a:rPr>
                        <a:t>（地理③）</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dirty="0">
                          <a:latin typeface="+mn-ea"/>
                          <a:ea typeface="+mn-ea"/>
                        </a:rPr>
                        <a:t>3</a:t>
                      </a:r>
                      <a:r>
                        <a:rPr lang="zh-TW" altLang="en-US" sz="900" b="0" i="0" u="none" strike="noStrike" dirty="0">
                          <a:latin typeface="+mn-ea"/>
                          <a:ea typeface="+mn-ea"/>
                        </a:rPr>
                        <a:t>年連語Ｎｏ．</a:t>
                      </a:r>
                      <a:r>
                        <a:rPr lang="en-US" altLang="zh-TW" sz="900" b="0" i="0" u="none" strike="noStrike" dirty="0">
                          <a:latin typeface="+mn-ea"/>
                          <a:ea typeface="+mn-ea"/>
                        </a:rPr>
                        <a:t>81-100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夏期１０</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9</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１１回目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夏期１１（物質）Ｂ</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a:t>
                      </a:r>
                      <a:r>
                        <a:rPr lang="en-US" altLang="ja-JP" sz="900" b="0" i="0" u="none" strike="noStrike">
                          <a:latin typeface="+mn-ea"/>
                          <a:ea typeface="+mn-ea"/>
                        </a:rPr>
                        <a:t>11</a:t>
                      </a:r>
                      <a:r>
                        <a:rPr lang="ja-JP" altLang="en-US" sz="900" b="0" i="0" u="none" strike="noStrike">
                          <a:latin typeface="+mn-ea"/>
                          <a:ea typeface="+mn-ea"/>
                        </a:rPr>
                        <a:t>（歴史①）</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3</a:t>
                      </a:r>
                      <a:r>
                        <a:rPr lang="zh-TW" altLang="en-US" sz="900" b="0" i="0" u="none" strike="noStrike">
                          <a:latin typeface="+mn-ea"/>
                          <a:ea typeface="+mn-ea"/>
                        </a:rPr>
                        <a:t>年連語Ｎｏ．</a:t>
                      </a:r>
                      <a:r>
                        <a:rPr lang="en-US" altLang="zh-TW" sz="900" b="0" i="0" u="none" strike="noStrike">
                          <a:latin typeface="+mn-ea"/>
                          <a:ea typeface="+mn-ea"/>
                        </a:rPr>
                        <a:t>101-120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夏期１１</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21</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１２回目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夏期１２（植物）</a:t>
                      </a:r>
                      <a:r>
                        <a:rPr lang="en-US" sz="900" b="0" i="0" u="none" strike="noStrike">
                          <a:latin typeface="+mn-ea"/>
                          <a:ea typeface="+mn-ea"/>
                        </a:rPr>
                        <a:t>Ｂ</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a:t>
                      </a:r>
                      <a:r>
                        <a:rPr lang="en-US" altLang="ja-JP" sz="900" b="0" i="0" u="none" strike="noStrike">
                          <a:latin typeface="+mn-ea"/>
                          <a:ea typeface="+mn-ea"/>
                        </a:rPr>
                        <a:t>12</a:t>
                      </a:r>
                      <a:r>
                        <a:rPr lang="ja-JP" altLang="en-US" sz="900" b="0" i="0" u="none" strike="noStrike">
                          <a:latin typeface="+mn-ea"/>
                          <a:ea typeface="+mn-ea"/>
                        </a:rPr>
                        <a:t>（歴史②）</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900" b="0" i="0" u="none" strike="noStrike">
                          <a:latin typeface="+mn-ea"/>
                          <a:ea typeface="+mn-ea"/>
                        </a:rPr>
                        <a:t>3</a:t>
                      </a:r>
                      <a:r>
                        <a:rPr lang="zh-TW" altLang="en-US" sz="900" b="0" i="0" u="none" strike="noStrike">
                          <a:latin typeface="+mn-ea"/>
                          <a:ea typeface="+mn-ea"/>
                        </a:rPr>
                        <a:t>年連語Ｎｏ．</a:t>
                      </a:r>
                      <a:r>
                        <a:rPr lang="en-US" altLang="zh-TW" sz="900" b="0" i="0" u="none" strike="noStrike">
                          <a:latin typeface="+mn-ea"/>
                          <a:ea typeface="+mn-ea"/>
                        </a:rPr>
                        <a:t>121-130</a:t>
                      </a:r>
                      <a:br>
                        <a:rPr lang="en-US" altLang="zh-TW" sz="900" b="0" i="0" u="none" strike="noStrike">
                          <a:latin typeface="+mn-ea"/>
                          <a:ea typeface="+mn-ea"/>
                        </a:rPr>
                      </a:br>
                      <a:r>
                        <a:rPr lang="zh-TW" altLang="en-US" sz="900" b="0" i="0" u="none" strike="noStrike">
                          <a:latin typeface="+mn-ea"/>
                          <a:ea typeface="+mn-ea"/>
                        </a:rPr>
                        <a:t>国立私立連語Ｎｏ．</a:t>
                      </a:r>
                      <a:r>
                        <a:rPr lang="en-US" altLang="zh-TW" sz="900" b="0" i="0" u="none" strike="noStrike">
                          <a:latin typeface="+mn-ea"/>
                          <a:ea typeface="+mn-ea"/>
                        </a:rPr>
                        <a:t>1-10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夏期１２</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22</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１３回目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夏期</a:t>
                      </a:r>
                      <a:r>
                        <a:rPr lang="en-US" altLang="zh-TW" sz="900" b="0" i="0" u="none" strike="noStrike">
                          <a:latin typeface="+mn-ea"/>
                          <a:ea typeface="+mn-ea"/>
                        </a:rPr>
                        <a:t>1</a:t>
                      </a:r>
                      <a:r>
                        <a:rPr lang="zh-TW" altLang="en-US" sz="900" b="0" i="0" u="none" strike="noStrike">
                          <a:latin typeface="+mn-ea"/>
                          <a:ea typeface="+mn-ea"/>
                        </a:rPr>
                        <a:t>３（物理現象）Ｂ</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a:t>
                      </a:r>
                      <a:r>
                        <a:rPr lang="en-US" altLang="ja-JP" sz="900" b="0" i="0" u="none" strike="noStrike">
                          <a:latin typeface="+mn-ea"/>
                          <a:ea typeface="+mn-ea"/>
                        </a:rPr>
                        <a:t>13</a:t>
                      </a:r>
                      <a:r>
                        <a:rPr lang="ja-JP" altLang="en-US" sz="900" b="0" i="0" u="none" strike="noStrike">
                          <a:latin typeface="+mn-ea"/>
                          <a:ea typeface="+mn-ea"/>
                        </a:rPr>
                        <a:t>（歴史③）</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国立私立連語Ｎｏ．</a:t>
                      </a:r>
                      <a:r>
                        <a:rPr lang="en-US" altLang="zh-TW" sz="900" b="0" i="0" u="none" strike="noStrike">
                          <a:latin typeface="+mn-ea"/>
                          <a:ea typeface="+mn-ea"/>
                        </a:rPr>
                        <a:t>11-30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夏期１３</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23</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１４回目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a:t>
                      </a:r>
                      <a:r>
                        <a:rPr lang="en-US" altLang="ja-JP" sz="900" b="0" i="0" u="none" strike="noStrike">
                          <a:latin typeface="+mn-ea"/>
                          <a:ea typeface="+mn-ea"/>
                        </a:rPr>
                        <a:t>14</a:t>
                      </a:r>
                      <a:r>
                        <a:rPr lang="ja-JP" altLang="en-US" sz="900" b="0" i="0" u="none" strike="noStrike">
                          <a:latin typeface="+mn-ea"/>
                          <a:ea typeface="+mn-ea"/>
                        </a:rPr>
                        <a:t>（大地の変化）Ｂ</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a:t>
                      </a:r>
                      <a:r>
                        <a:rPr lang="en-US" altLang="ja-JP" sz="900" b="0" i="0" u="none" strike="noStrike">
                          <a:latin typeface="+mn-ea"/>
                          <a:ea typeface="+mn-ea"/>
                        </a:rPr>
                        <a:t>14</a:t>
                      </a:r>
                      <a:r>
                        <a:rPr lang="ja-JP" altLang="en-US" sz="900" b="0" i="0" u="none" strike="noStrike">
                          <a:latin typeface="+mn-ea"/>
                          <a:ea typeface="+mn-ea"/>
                        </a:rPr>
                        <a:t>（歴史④）</a:t>
                      </a:r>
                      <a:r>
                        <a:rPr lang="en-US" sz="900" b="0" i="0" u="none" strike="noStrike">
                          <a:latin typeface="+mn-ea"/>
                          <a:ea typeface="+mn-ea"/>
                        </a:rPr>
                        <a:t>Ｂ</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国立私立連語Ｎｏ．</a:t>
                      </a:r>
                      <a:r>
                        <a:rPr lang="en-US" altLang="zh-TW" sz="900" b="0" i="0" u="none" strike="noStrike">
                          <a:latin typeface="+mn-ea"/>
                          <a:ea typeface="+mn-ea"/>
                        </a:rPr>
                        <a:t>31-50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夏期１４</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26</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１５回目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latin typeface="+mn-ea"/>
                          <a:ea typeface="+mn-ea"/>
                        </a:rPr>
                        <a:t>夏期</a:t>
                      </a:r>
                      <a:r>
                        <a:rPr lang="en-US" altLang="zh-CN" sz="900" b="0" i="0" u="none" strike="noStrike">
                          <a:latin typeface="+mn-ea"/>
                          <a:ea typeface="+mn-ea"/>
                        </a:rPr>
                        <a:t>1</a:t>
                      </a:r>
                      <a:r>
                        <a:rPr lang="zh-CN" altLang="en-US" sz="900" b="0" i="0" u="none" strike="noStrike">
                          <a:latin typeface="+mn-ea"/>
                          <a:ea typeface="+mn-ea"/>
                        </a:rPr>
                        <a:t>５（化学変化）Ｂ</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夏期１５（地理ランダム）</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国立私立連語Ｎｏ．</a:t>
                      </a:r>
                      <a:r>
                        <a:rPr lang="en-US" altLang="zh-TW" sz="900" b="0" i="0" u="none" strike="noStrike">
                          <a:latin typeface="+mn-ea"/>
                          <a:ea typeface="+mn-ea"/>
                        </a:rPr>
                        <a:t>51-70</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ja-JP" altLang="en-US" sz="900" b="0" i="0" u="none" strike="noStrike" dirty="0">
                          <a:latin typeface="+mn-ea"/>
                          <a:ea typeface="+mn-ea"/>
                        </a:rPr>
                        <a:t>夏期１５</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65">
                <a:tc>
                  <a:txBody>
                    <a:bodyPr/>
                    <a:lstStyle/>
                    <a:p>
                      <a:pPr algn="r" fontAlgn="ctr"/>
                      <a:r>
                        <a:rPr lang="en-US" altLang="ja-JP" sz="900" b="0" i="0" u="none" strike="noStrike">
                          <a:latin typeface="+mn-ea"/>
                          <a:ea typeface="+mn-ea"/>
                        </a:rPr>
                        <a:t>8</a:t>
                      </a:r>
                      <a:r>
                        <a:rPr lang="ja-JP" altLang="en-US" sz="900" b="0" i="0" u="none" strike="noStrike">
                          <a:latin typeface="+mn-ea"/>
                          <a:ea typeface="+mn-ea"/>
                        </a:rPr>
                        <a:t>月</a:t>
                      </a:r>
                      <a:r>
                        <a:rPr lang="en-US" altLang="ja-JP" sz="900" b="0" i="0" u="none" strike="noStrike">
                          <a:latin typeface="+mn-ea"/>
                          <a:ea typeface="+mn-ea"/>
                        </a:rPr>
                        <a:t>27</a:t>
                      </a:r>
                      <a:r>
                        <a:rPr lang="ja-JP" altLang="en-US" sz="900" b="0" i="0" u="none" strike="noStrike">
                          <a:latin typeface="+mn-ea"/>
                          <a:ea typeface="+mn-ea"/>
                        </a:rPr>
                        <a:t>日</a:t>
                      </a:r>
                    </a:p>
                  </a:txBody>
                  <a:tcPr marL="3649" marR="3649" marT="364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900" b="1" i="0" u="none" strike="noStrike">
                          <a:latin typeface="+mn-ea"/>
                          <a:ea typeface="+mn-ea"/>
                        </a:rPr>
                        <a:t>１６回目</a:t>
                      </a:r>
                    </a:p>
                  </a:txBody>
                  <a:tcPr marL="3649" marR="3649" marT="36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900" b="0" i="0" u="none" strike="noStrike">
                          <a:latin typeface="+mn-ea"/>
                          <a:ea typeface="+mn-ea"/>
                        </a:rPr>
                        <a:t>夏期</a:t>
                      </a:r>
                      <a:r>
                        <a:rPr lang="en-US" altLang="zh-TW" sz="900" b="0" i="0" u="none" strike="noStrike">
                          <a:latin typeface="+mn-ea"/>
                          <a:ea typeface="+mn-ea"/>
                        </a:rPr>
                        <a:t>1</a:t>
                      </a:r>
                      <a:r>
                        <a:rPr lang="zh-TW" altLang="en-US" sz="900" b="0" i="0" u="none" strike="noStrike">
                          <a:latin typeface="+mn-ea"/>
                          <a:ea typeface="+mn-ea"/>
                        </a:rPr>
                        <a:t>６（動物）Ｂ</a:t>
                      </a:r>
                    </a:p>
                  </a:txBody>
                  <a:tcPr marL="3649" marR="3649" marT="36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夏期１</a:t>
                      </a:r>
                      <a:r>
                        <a:rPr lang="en-US" altLang="ja-JP" sz="900" b="0" i="0" u="none" strike="noStrike">
                          <a:latin typeface="+mn-ea"/>
                          <a:ea typeface="+mn-ea"/>
                        </a:rPr>
                        <a:t>6</a:t>
                      </a:r>
                      <a:r>
                        <a:rPr lang="ja-JP" altLang="en-US" sz="900" b="0" i="0" u="none" strike="noStrike">
                          <a:latin typeface="+mn-ea"/>
                          <a:ea typeface="+mn-ea"/>
                        </a:rPr>
                        <a:t>（歴史ランダム）</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平常単語</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latin typeface="+mn-ea"/>
                          <a:ea typeface="+mn-ea"/>
                        </a:rPr>
                        <a:t>　</a:t>
                      </a:r>
                    </a:p>
                  </a:txBody>
                  <a:tcPr marL="3649" marR="3649" marT="3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c>
                  <a:txBody>
                    <a:bodyPr/>
                    <a:lstStyle/>
                    <a:p>
                      <a:pPr algn="ctr" fontAlgn="ctr"/>
                      <a:r>
                        <a:rPr lang="en-US" altLang="ja-JP" sz="900" b="0" i="0" u="none" strike="noStrike" dirty="0">
                          <a:latin typeface="+mn-ea"/>
                          <a:ea typeface="+mn-ea"/>
                        </a:rPr>
                        <a:t>39.40 </a:t>
                      </a:r>
                    </a:p>
                  </a:txBody>
                  <a:tcPr marL="3649" marR="3649" marT="36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82">
                <a:tc>
                  <a:txBody>
                    <a:bodyPr/>
                    <a:lstStyle/>
                    <a:p>
                      <a:pPr algn="l" fontAlgn="ctr"/>
                      <a:endParaRPr lang="ja-JP" altLang="en-US" sz="900" b="0" i="0" u="none" strike="noStrike">
                        <a:latin typeface="+mn-ea"/>
                        <a:ea typeface="+mn-ea"/>
                      </a:endParaRPr>
                    </a:p>
                  </a:txBody>
                  <a:tcPr marL="3649" marR="3649" marT="3649" marB="0" anchor="ctr">
                    <a:lnL>
                      <a:noFill/>
                    </a:lnL>
                    <a:lnR>
                      <a:noFill/>
                    </a:lnR>
                    <a:lnT>
                      <a:noFill/>
                    </a:lnT>
                    <a:lnB>
                      <a:noFill/>
                    </a:lnB>
                  </a:tcPr>
                </a:tc>
                <a:tc>
                  <a:txBody>
                    <a:bodyPr/>
                    <a:lstStyle/>
                    <a:p>
                      <a:pPr algn="ctr" fontAlgn="ctr"/>
                      <a:endParaRPr lang="ja-JP" altLang="en-US" sz="900" b="1" i="0" u="none" strike="noStrike">
                        <a:latin typeface="+mn-ea"/>
                        <a:ea typeface="+mn-ea"/>
                      </a:endParaRPr>
                    </a:p>
                  </a:txBody>
                  <a:tcPr marL="3649" marR="3649" marT="36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ja-JP" altLang="en-US" sz="900" b="0" i="0" u="none" strike="noStrike">
                        <a:latin typeface="+mn-ea"/>
                        <a:ea typeface="+mn-ea"/>
                      </a:endParaRPr>
                    </a:p>
                  </a:txBody>
                  <a:tcPr marL="3649" marR="3649" marT="36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ja-JP" altLang="en-US" sz="900" b="0" i="0" u="none" strike="noStrike">
                        <a:latin typeface="+mn-ea"/>
                        <a:ea typeface="+mn-ea"/>
                      </a:endParaRPr>
                    </a:p>
                  </a:txBody>
                  <a:tcPr marL="3649" marR="3649" marT="36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ja-JP" altLang="en-US" sz="900" b="0" i="0" u="none" strike="noStrike">
                        <a:latin typeface="+mn-ea"/>
                        <a:ea typeface="+mn-ea"/>
                      </a:endParaRPr>
                    </a:p>
                  </a:txBody>
                  <a:tcPr marL="3649" marR="3649" marT="3649"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ja-JP" altLang="en-US" sz="900" b="0" i="0" u="none" strike="noStrike">
                        <a:latin typeface="+mn-ea"/>
                        <a:ea typeface="+mn-ea"/>
                      </a:endParaRPr>
                    </a:p>
                  </a:txBody>
                  <a:tcPr marL="3649" marR="3649" marT="3649"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ja-JP" altLang="en-US" sz="900" b="0" i="0" u="none" strike="noStrike" dirty="0">
                        <a:latin typeface="+mn-ea"/>
                        <a:ea typeface="+mn-ea"/>
                      </a:endParaRPr>
                    </a:p>
                  </a:txBody>
                  <a:tcPr marL="3649" marR="3649" marT="3649" marB="0" anchor="ctr">
                    <a:lnL>
                      <a:noFill/>
                    </a:lnL>
                    <a:lnR>
                      <a:noFill/>
                    </a:lnR>
                    <a:lnT w="12700" cap="flat" cmpd="sng" algn="ctr">
                      <a:solidFill>
                        <a:srgbClr val="000000"/>
                      </a:solidFill>
                      <a:prstDash val="solid"/>
                      <a:round/>
                      <a:headEnd type="none" w="med" len="med"/>
                      <a:tailEnd type="none" w="med" len="med"/>
                    </a:lnT>
                    <a:lnB>
                      <a:noFill/>
                    </a:lnB>
                  </a:tcPr>
                </a:tc>
              </a:tr>
              <a:tr h="168682">
                <a:tc>
                  <a:txBody>
                    <a:bodyPr/>
                    <a:lstStyle/>
                    <a:p>
                      <a:pPr algn="l" fontAlgn="ctr"/>
                      <a:endParaRPr lang="ja-JP" altLang="en-US" sz="900" b="0" i="0" u="none" strike="noStrike">
                        <a:latin typeface="+mn-ea"/>
                        <a:ea typeface="+mn-ea"/>
                      </a:endParaRPr>
                    </a:p>
                  </a:txBody>
                  <a:tcPr marL="3649" marR="3649" marT="3649" marB="0" anchor="ctr">
                    <a:lnL>
                      <a:noFill/>
                    </a:lnL>
                    <a:lnR>
                      <a:noFill/>
                    </a:lnR>
                    <a:lnT>
                      <a:noFill/>
                    </a:lnT>
                    <a:lnB>
                      <a:noFill/>
                    </a:lnB>
                  </a:tcPr>
                </a:tc>
                <a:tc rowSpan="12" gridSpan="6">
                  <a:txBody>
                    <a:bodyPr/>
                    <a:lstStyle/>
                    <a:p>
                      <a:pPr algn="ctr" fontAlgn="t"/>
                      <a:r>
                        <a:rPr lang="ja-JP" altLang="en-US" sz="900" b="1" i="0" u="none" strike="noStrike" dirty="0">
                          <a:latin typeface="+mn-ea"/>
                          <a:ea typeface="+mn-ea"/>
                        </a:rPr>
                        <a:t>７月２６日</a:t>
                      </a:r>
                      <a:r>
                        <a:rPr lang="ja-JP" altLang="en-US" sz="900" b="0" i="0" u="none" strike="noStrike" dirty="0">
                          <a:latin typeface="+mn-ea"/>
                          <a:ea typeface="+mn-ea"/>
                        </a:rPr>
                        <a:t>より小テストが始まります。</a:t>
                      </a:r>
                      <a:r>
                        <a:rPr lang="ja-JP" altLang="en-US" sz="900" b="1" i="0" u="none" strike="noStrike" dirty="0">
                          <a:latin typeface="+mn-ea"/>
                          <a:ea typeface="+mn-ea"/>
                        </a:rPr>
                        <a:t>８時</a:t>
                      </a:r>
                      <a:r>
                        <a:rPr lang="ja-JP" altLang="en-US" sz="900" b="0" i="0" u="none" strike="noStrike" dirty="0">
                          <a:latin typeface="+mn-ea"/>
                          <a:ea typeface="+mn-ea"/>
                        </a:rPr>
                        <a:t>、時間厳守です。</a:t>
                      </a:r>
                      <a:br>
                        <a:rPr lang="ja-JP" altLang="en-US" sz="900" b="0" i="0" u="none" strike="noStrike" dirty="0">
                          <a:latin typeface="+mn-ea"/>
                          <a:ea typeface="+mn-ea"/>
                        </a:rPr>
                      </a:br>
                      <a:r>
                        <a:rPr lang="ja-JP" altLang="en-US" sz="900" b="0" i="0" u="none" strike="noStrike" dirty="0">
                          <a:latin typeface="+mn-ea"/>
                          <a:ea typeface="+mn-ea"/>
                        </a:rPr>
                        <a:t/>
                      </a:r>
                      <a:br>
                        <a:rPr lang="ja-JP" altLang="en-US" sz="900" b="0" i="0" u="none" strike="noStrike" dirty="0">
                          <a:latin typeface="+mn-ea"/>
                          <a:ea typeface="+mn-ea"/>
                        </a:rPr>
                      </a:br>
                      <a:r>
                        <a:rPr lang="ja-JP" altLang="en-US" sz="900" b="1" i="0" u="none" strike="noStrike" dirty="0">
                          <a:latin typeface="+mn-ea"/>
                          <a:ea typeface="+mn-ea"/>
                        </a:rPr>
                        <a:t>家で覚えてこないで「帰りに小テストを受けます」という人は、毎年成績が上がっていません。</a:t>
                      </a:r>
                      <a:r>
                        <a:rPr lang="ja-JP" altLang="en-US" sz="900" b="0" i="0" u="none" strike="noStrike" dirty="0">
                          <a:latin typeface="+mn-ea"/>
                          <a:ea typeface="+mn-ea"/>
                        </a:rPr>
                        <a:t/>
                      </a:r>
                      <a:br>
                        <a:rPr lang="ja-JP" altLang="en-US" sz="900" b="0" i="0" u="none" strike="noStrike" dirty="0">
                          <a:latin typeface="+mn-ea"/>
                          <a:ea typeface="+mn-ea"/>
                        </a:rPr>
                      </a:br>
                      <a:r>
                        <a:rPr lang="ja-JP" altLang="en-US" sz="900" b="0" i="0" u="none" strike="noStrike" dirty="0">
                          <a:latin typeface="+mn-ea"/>
                          <a:ea typeface="+mn-ea"/>
                        </a:rPr>
                        <a:t>休んでしまった場合、必ず理社の授業を受けたあとに小テストを受けるようにしましょう。</a:t>
                      </a:r>
                      <a:br>
                        <a:rPr lang="ja-JP" altLang="en-US" sz="900" b="0" i="0" u="none" strike="noStrike" dirty="0">
                          <a:latin typeface="+mn-ea"/>
                          <a:ea typeface="+mn-ea"/>
                        </a:rPr>
                      </a:br>
                      <a:r>
                        <a:rPr lang="ja-JP" altLang="en-US" sz="900" b="0" i="0" u="none" strike="noStrike" dirty="0">
                          <a:latin typeface="+mn-ea"/>
                          <a:ea typeface="+mn-ea"/>
                        </a:rPr>
                        <a:t>夏休み期間中は、</a:t>
                      </a:r>
                      <a:r>
                        <a:rPr lang="ja-JP" altLang="en-US" sz="900" b="1" i="0" u="none" strike="noStrike" dirty="0">
                          <a:latin typeface="+mn-ea"/>
                          <a:ea typeface="+mn-ea"/>
                        </a:rPr>
                        <a:t>再テストはなく、即直し</a:t>
                      </a:r>
                      <a:r>
                        <a:rPr lang="ja-JP" altLang="en-US" sz="900" b="0" i="0" u="none" strike="noStrike" dirty="0">
                          <a:latin typeface="+mn-ea"/>
                          <a:ea typeface="+mn-ea"/>
                        </a:rPr>
                        <a:t>になります。</a:t>
                      </a:r>
                      <a:br>
                        <a:rPr lang="ja-JP" altLang="en-US" sz="900" b="0" i="0" u="none" strike="noStrike" dirty="0">
                          <a:latin typeface="+mn-ea"/>
                          <a:ea typeface="+mn-ea"/>
                        </a:rPr>
                      </a:br>
                      <a:r>
                        <a:rPr lang="ja-JP" altLang="en-US" sz="900" b="0" i="0" u="none" strike="noStrike" dirty="0">
                          <a:latin typeface="+mn-ea"/>
                          <a:ea typeface="+mn-ea"/>
                        </a:rPr>
                        <a:t>英熟語・国・理・社は、間違えた問題を２０回ずつ練習してもらいます。</a:t>
                      </a:r>
                      <a:br>
                        <a:rPr lang="ja-JP" altLang="en-US" sz="900" b="0" i="0" u="none" strike="noStrike" dirty="0">
                          <a:latin typeface="+mn-ea"/>
                          <a:ea typeface="+mn-ea"/>
                        </a:rPr>
                      </a:br>
                      <a:r>
                        <a:rPr lang="ja-JP" altLang="en-US" sz="900" b="0" i="0" u="none" strike="noStrike" dirty="0">
                          <a:latin typeface="+mn-ea"/>
                          <a:ea typeface="+mn-ea"/>
                        </a:rPr>
                        <a:t/>
                      </a:r>
                      <a:br>
                        <a:rPr lang="ja-JP" altLang="en-US" sz="900" b="0" i="0" u="none" strike="noStrike" dirty="0">
                          <a:latin typeface="+mn-ea"/>
                          <a:ea typeface="+mn-ea"/>
                        </a:rPr>
                      </a:br>
                      <a:endParaRPr lang="ja-JP" altLang="en-US" sz="900" b="1" i="0" u="none" strike="noStrike" dirty="0">
                        <a:latin typeface="+mn-ea"/>
                        <a:ea typeface="+mn-ea"/>
                      </a:endParaRPr>
                    </a:p>
                  </a:txBody>
                  <a:tcPr marL="3649" marR="3649" marT="3649" marB="0">
                    <a:lnL>
                      <a:noFill/>
                    </a:lnL>
                    <a:lnR>
                      <a:noFill/>
                    </a:lnR>
                    <a:lnT>
                      <a:noFill/>
                    </a:lnT>
                    <a:lnB>
                      <a:noFill/>
                    </a:lnB>
                  </a:tcPr>
                </a:tc>
                <a:tc rowSpan="12" hMerge="1">
                  <a:txBody>
                    <a:bodyPr/>
                    <a:lstStyle/>
                    <a:p>
                      <a:endParaRPr kumimoji="1" lang="ja-JP" altLang="en-US"/>
                    </a:p>
                  </a:txBody>
                  <a:tcPr/>
                </a:tc>
                <a:tc rowSpan="12" hMerge="1">
                  <a:txBody>
                    <a:bodyPr/>
                    <a:lstStyle/>
                    <a:p>
                      <a:endParaRPr kumimoji="1" lang="ja-JP" altLang="en-US"/>
                    </a:p>
                  </a:txBody>
                  <a:tcPr/>
                </a:tc>
                <a:tc rowSpan="12" hMerge="1">
                  <a:txBody>
                    <a:bodyPr/>
                    <a:lstStyle/>
                    <a:p>
                      <a:endParaRPr kumimoji="1" lang="ja-JP" altLang="en-US"/>
                    </a:p>
                  </a:txBody>
                  <a:tcPr/>
                </a:tc>
                <a:tc rowSpan="12" hMerge="1">
                  <a:txBody>
                    <a:bodyPr/>
                    <a:lstStyle/>
                    <a:p>
                      <a:endParaRPr kumimoji="1" lang="ja-JP" altLang="en-US"/>
                    </a:p>
                  </a:txBody>
                  <a:tcPr/>
                </a:tc>
                <a:tc rowSpan="12" hMerge="1">
                  <a:txBody>
                    <a:bodyPr/>
                    <a:lstStyle/>
                    <a:p>
                      <a:endParaRPr kumimoji="1" lang="ja-JP" altLang="en-US"/>
                    </a:p>
                  </a:txBody>
                  <a:tcPr/>
                </a:tc>
              </a:tr>
              <a:tr h="117070">
                <a:tc>
                  <a:txBody>
                    <a:bodyPr/>
                    <a:lstStyle/>
                    <a:p>
                      <a:pPr algn="l" fontAlgn="ctr"/>
                      <a:endParaRPr lang="ja-JP" altLang="en-US" sz="900" b="0" i="0" u="none" strike="noStrike" dirty="0">
                        <a:latin typeface="+mn-ea"/>
                        <a:ea typeface="+mn-ea"/>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117070">
                <a:tc>
                  <a:txBody>
                    <a:bodyPr/>
                    <a:lstStyle/>
                    <a:p>
                      <a:pPr algn="l" fontAlgn="ctr"/>
                      <a:endParaRPr lang="ja-JP" altLang="en-US" sz="900" b="0" i="0" u="none" strike="noStrike" dirty="0">
                        <a:latin typeface="+mn-ea"/>
                        <a:ea typeface="+mn-ea"/>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117070">
                <a:tc>
                  <a:txBody>
                    <a:bodyPr/>
                    <a:lstStyle/>
                    <a:p>
                      <a:pPr algn="l" fontAlgn="ctr"/>
                      <a:endParaRPr lang="ja-JP" altLang="en-US" sz="900" b="0" i="0" u="none" strike="noStrike" dirty="0">
                        <a:latin typeface="+mn-ea"/>
                        <a:ea typeface="+mn-ea"/>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117070">
                <a:tc>
                  <a:txBody>
                    <a:bodyPr/>
                    <a:lstStyle/>
                    <a:p>
                      <a:pPr algn="l" fontAlgn="ctr"/>
                      <a:endParaRPr lang="ja-JP" altLang="en-US" sz="900" b="0" i="0" u="none" strike="noStrike" dirty="0">
                        <a:latin typeface="+mn-ea"/>
                        <a:ea typeface="+mn-ea"/>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117070">
                <a:tc>
                  <a:txBody>
                    <a:bodyPr/>
                    <a:lstStyle/>
                    <a:p>
                      <a:pPr algn="l" fontAlgn="ctr"/>
                      <a:endParaRPr lang="ja-JP" altLang="en-US" sz="900" b="0" i="0" u="none" strike="noStrike" dirty="0">
                        <a:latin typeface="+mn-ea"/>
                        <a:ea typeface="+mn-ea"/>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335268">
                <a:tc>
                  <a:txBody>
                    <a:bodyPr/>
                    <a:lstStyle/>
                    <a:p>
                      <a:pPr algn="l" fontAlgn="ctr"/>
                      <a:endParaRPr lang="ja-JP" altLang="en-US" sz="400" b="0" i="0" u="none" strike="noStrike">
                        <a:latin typeface="ＭＳ Ｐゴシック"/>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420449">
                <a:tc>
                  <a:txBody>
                    <a:bodyPr/>
                    <a:lstStyle/>
                    <a:p>
                      <a:pPr algn="l" fontAlgn="ctr"/>
                      <a:endParaRPr lang="ja-JP" altLang="en-US" sz="400" b="0" i="0" u="none" strike="noStrike">
                        <a:latin typeface="ＭＳ Ｐゴシック"/>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295824">
                <a:tc>
                  <a:txBody>
                    <a:bodyPr/>
                    <a:lstStyle/>
                    <a:p>
                      <a:pPr algn="l" fontAlgn="ctr"/>
                      <a:endParaRPr lang="ja-JP" altLang="en-US" sz="400" b="0" i="0" u="none" strike="noStrike">
                        <a:latin typeface="ＭＳ Ｐゴシック"/>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168682">
                <a:tc>
                  <a:txBody>
                    <a:bodyPr/>
                    <a:lstStyle/>
                    <a:p>
                      <a:pPr algn="l" fontAlgn="ctr"/>
                      <a:endParaRPr lang="ja-JP" altLang="en-US" sz="400" b="0" i="0" u="none" strike="noStrike">
                        <a:latin typeface="ＭＳ Ｐゴシック"/>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251765">
                <a:tc>
                  <a:txBody>
                    <a:bodyPr/>
                    <a:lstStyle/>
                    <a:p>
                      <a:pPr algn="l" fontAlgn="ctr"/>
                      <a:endParaRPr lang="ja-JP" altLang="en-US" sz="400" b="0" i="0" u="none" strike="noStrike">
                        <a:latin typeface="ＭＳ Ｐゴシック"/>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r h="335268">
                <a:tc>
                  <a:txBody>
                    <a:bodyPr/>
                    <a:lstStyle/>
                    <a:p>
                      <a:pPr algn="l" fontAlgn="ctr"/>
                      <a:endParaRPr lang="ja-JP" altLang="en-US" sz="400" b="0" i="0" u="none" strike="noStrike" dirty="0">
                        <a:latin typeface="ＭＳ Ｐゴシック"/>
                      </a:endParaRPr>
                    </a:p>
                  </a:txBody>
                  <a:tcPr marL="3649" marR="3649" marT="3649" marB="0" anchor="ctr">
                    <a:lnL>
                      <a:noFill/>
                    </a:lnL>
                    <a:lnR>
                      <a:noFill/>
                    </a:lnR>
                    <a:lnT>
                      <a:noFill/>
                    </a:lnT>
                    <a:lnB>
                      <a:noFill/>
                    </a:lnB>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15962"/>
          </a:xfrm>
        </p:spPr>
        <p:txBody>
          <a:bodyPr/>
          <a:lstStyle/>
          <a:p>
            <a:r>
              <a:rPr kumimoji="1" lang="ja-JP" altLang="en-US" b="1" dirty="0" smtClean="0">
                <a:solidFill>
                  <a:srgbClr val="0000FF"/>
                </a:solidFill>
              </a:rPr>
              <a:t>中３夏期カリキュラム　例</a:t>
            </a:r>
            <a:endParaRPr kumimoji="1" lang="ja-JP" altLang="en-US" b="1" dirty="0">
              <a:solidFill>
                <a:srgbClr val="0000FF"/>
              </a:solidFill>
            </a:endParaRPr>
          </a:p>
        </p:txBody>
      </p:sp>
      <p:graphicFrame>
        <p:nvGraphicFramePr>
          <p:cNvPr id="4" name="表 3"/>
          <p:cNvGraphicFramePr>
            <a:graphicFrameLocks noGrp="1"/>
          </p:cNvGraphicFramePr>
          <p:nvPr/>
        </p:nvGraphicFramePr>
        <p:xfrm>
          <a:off x="762000" y="990600"/>
          <a:ext cx="7924798" cy="5284649"/>
        </p:xfrm>
        <a:graphic>
          <a:graphicData uri="http://schemas.openxmlformats.org/drawingml/2006/table">
            <a:tbl>
              <a:tblPr/>
              <a:tblGrid>
                <a:gridCol w="887453"/>
                <a:gridCol w="1407469"/>
                <a:gridCol w="1407469"/>
                <a:gridCol w="1407469"/>
                <a:gridCol w="1407469"/>
                <a:gridCol w="1407469"/>
              </a:tblGrid>
              <a:tr h="163225">
                <a:tc>
                  <a:txBody>
                    <a:bodyPr/>
                    <a:lstStyle/>
                    <a:p>
                      <a:pPr algn="ctr" fontAlgn="ctr"/>
                      <a:r>
                        <a:rPr lang="ja-JP" altLang="en-US" sz="800" b="0" i="0" u="none" strike="noStrike" dirty="0">
                          <a:solidFill>
                            <a:srgbClr val="000000"/>
                          </a:solidFill>
                          <a:latin typeface="ＭＳ Ｐゴシック"/>
                        </a:rPr>
                        <a:t>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dirty="0">
                          <a:solidFill>
                            <a:srgbClr val="000000"/>
                          </a:solidFill>
                          <a:latin typeface="ＭＳ Ｐゴシック"/>
                        </a:rPr>
                        <a:t>英語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dirty="0">
                          <a:solidFill>
                            <a:srgbClr val="000000"/>
                          </a:solidFill>
                          <a:latin typeface="ＭＳ Ｐゴシック"/>
                        </a:rPr>
                        <a:t>数学</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dirty="0">
                          <a:solidFill>
                            <a:srgbClr val="000000"/>
                          </a:solidFill>
                          <a:latin typeface="ＭＳ Ｐゴシック"/>
                        </a:rPr>
                        <a:t>国語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dirty="0">
                          <a:solidFill>
                            <a:srgbClr val="000000"/>
                          </a:solidFill>
                          <a:latin typeface="ＭＳ Ｐゴシック"/>
                        </a:rPr>
                        <a:t>社会</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dirty="0">
                          <a:solidFill>
                            <a:srgbClr val="000000"/>
                          </a:solidFill>
                          <a:latin typeface="ＭＳ Ｐゴシック"/>
                        </a:rPr>
                        <a:t>理科</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１日目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基礎力定着テスト①　</a:t>
                      </a:r>
                      <a:r>
                        <a:rPr lang="ja-JP" altLang="en-US" sz="800" b="0" i="0" u="none" strike="noStrike" dirty="0" smtClean="0">
                          <a:solidFill>
                            <a:srgbClr val="000000"/>
                          </a:solidFill>
                          <a:latin typeface="ＭＳ Ｐゴシック"/>
                        </a:rPr>
                        <a:t>　　　　　　第一</a:t>
                      </a:r>
                      <a:r>
                        <a:rPr lang="ja-JP" altLang="en-US" sz="800" b="0" i="0" u="none" strike="noStrike" dirty="0">
                          <a:solidFill>
                            <a:srgbClr val="000000"/>
                          </a:solidFill>
                          <a:latin typeface="ＭＳ Ｐゴシック"/>
                        </a:rPr>
                        <a:t>講座：動詞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第一講座：数と式</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基礎力定着テスト①　　　　　　　　設問の解き方　</a:t>
                      </a:r>
                      <a:r>
                        <a:rPr lang="ja-JP" altLang="en-US" sz="800" b="0" i="0" u="none" strike="noStrike" dirty="0" smtClean="0">
                          <a:solidFill>
                            <a:srgbClr val="000000"/>
                          </a:solidFill>
                          <a:latin typeface="ＭＳ Ｐゴシック"/>
                        </a:rPr>
                        <a:t>　第一講座</a:t>
                      </a:r>
                      <a:endParaRPr lang="ja-JP" altLang="en-US" sz="800" b="0" i="0" u="none" strike="noStrike" dirty="0">
                        <a:solidFill>
                          <a:srgbClr val="000000"/>
                        </a:solidFill>
                        <a:latin typeface="ＭＳ Ｐゴシック"/>
                      </a:endParaRP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a:t>
                      </a:r>
                      <a:r>
                        <a:rPr lang="ja-JP" altLang="en-US" sz="800" b="0" i="0" u="none" strike="noStrike" dirty="0" smtClean="0">
                          <a:solidFill>
                            <a:srgbClr val="000000"/>
                          </a:solidFill>
                          <a:latin typeface="ＭＳ Ｐゴシック"/>
                        </a:rPr>
                        <a:t>　　　　</a:t>
                      </a:r>
                      <a:r>
                        <a:rPr lang="ja-JP" altLang="en-US" sz="800" b="0" i="0" u="none" strike="noStrike" dirty="0">
                          <a:solidFill>
                            <a:srgbClr val="000000"/>
                          </a:solidFill>
                          <a:latin typeface="ＭＳ Ｐゴシック"/>
                        </a:rPr>
                        <a:t>　世界のすがた</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身の回りの物理現象</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２日目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基礎力定着テスト②　</a:t>
                      </a:r>
                      <a:r>
                        <a:rPr lang="ja-JP" altLang="en-US" sz="800" b="0" i="0" u="none" strike="noStrike" dirty="0" smtClean="0">
                          <a:solidFill>
                            <a:srgbClr val="000000"/>
                          </a:solidFill>
                          <a:latin typeface="ＭＳ Ｐゴシック"/>
                        </a:rPr>
                        <a:t>　　　　　　第ニ</a:t>
                      </a:r>
                      <a:r>
                        <a:rPr lang="ja-JP" altLang="en-US" sz="800" b="0" i="0" u="none" strike="noStrike" dirty="0">
                          <a:solidFill>
                            <a:srgbClr val="000000"/>
                          </a:solidFill>
                          <a:latin typeface="ＭＳ Ｐゴシック"/>
                        </a:rPr>
                        <a:t>講座：助動詞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第ニ講座：一次方程式、連立方程式</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基礎力定着テスト②　　　　　　　　論説　　　　　　</a:t>
                      </a:r>
                      <a:r>
                        <a:rPr lang="ja-JP" altLang="en-US" sz="800" b="0" i="0" u="none" strike="noStrike" dirty="0" smtClean="0">
                          <a:solidFill>
                            <a:srgbClr val="000000"/>
                          </a:solidFill>
                          <a:latin typeface="ＭＳ Ｐゴシック"/>
                        </a:rPr>
                        <a:t>　第ニ講座</a:t>
                      </a:r>
                      <a:endParaRPr lang="ja-JP" altLang="en-US" sz="800" b="0" i="0" u="none" strike="noStrike" dirty="0">
                        <a:solidFill>
                          <a:srgbClr val="000000"/>
                        </a:solidFill>
                        <a:latin typeface="ＭＳ Ｐゴシック"/>
                      </a:endParaRP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　　　　　　　　　アジア</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身のまわりの物質</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３日目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基礎力定着テスト③　</a:t>
                      </a:r>
                      <a:r>
                        <a:rPr lang="ja-JP" altLang="en-US" sz="800" b="0" i="0" u="none" strike="noStrike" dirty="0" smtClean="0">
                          <a:solidFill>
                            <a:srgbClr val="000000"/>
                          </a:solidFill>
                          <a:latin typeface="ＭＳ Ｐゴシック"/>
                        </a:rPr>
                        <a:t>　　　　　　第三</a:t>
                      </a:r>
                      <a:r>
                        <a:rPr lang="ja-JP" altLang="en-US" sz="800" b="0" i="0" u="none" strike="noStrike" dirty="0">
                          <a:solidFill>
                            <a:srgbClr val="000000"/>
                          </a:solidFill>
                          <a:latin typeface="ＭＳ Ｐゴシック"/>
                        </a:rPr>
                        <a:t>講座：文型</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ウィンパス：連立方程式の利用</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基礎力定着テスト③　　　　　　　　小説の読解　　　　第三講座：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a:t>
                      </a:r>
                      <a:r>
                        <a:rPr lang="ja-JP" altLang="en-US" sz="800" b="0" i="0" u="none" strike="noStrike" dirty="0" smtClean="0">
                          <a:solidFill>
                            <a:srgbClr val="000000"/>
                          </a:solidFill>
                          <a:latin typeface="ＭＳ Ｐゴシック"/>
                        </a:rPr>
                        <a:t>　　　　</a:t>
                      </a:r>
                      <a:r>
                        <a:rPr lang="ja-JP" altLang="en-US" sz="800" b="0" i="0" u="none" strike="noStrike" dirty="0">
                          <a:solidFill>
                            <a:srgbClr val="000000"/>
                          </a:solidFill>
                          <a:latin typeface="ＭＳ Ｐゴシック"/>
                        </a:rPr>
                        <a:t>　南北アメリカ・オセアニア</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電流とその利用</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４日目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基礎力定着テスト④　</a:t>
                      </a:r>
                      <a:r>
                        <a:rPr lang="ja-JP" altLang="en-US" sz="800" b="0" i="0" u="none" strike="noStrike" dirty="0" smtClean="0">
                          <a:solidFill>
                            <a:srgbClr val="000000"/>
                          </a:solidFill>
                          <a:latin typeface="ＭＳ Ｐゴシック"/>
                        </a:rPr>
                        <a:t>　　　　　　第四</a:t>
                      </a:r>
                      <a:r>
                        <a:rPr lang="ja-JP" altLang="en-US" sz="800" b="0" i="0" u="none" strike="noStrike" dirty="0">
                          <a:solidFill>
                            <a:srgbClr val="000000"/>
                          </a:solidFill>
                          <a:latin typeface="ＭＳ Ｐゴシック"/>
                        </a:rPr>
                        <a:t>講座：受け身</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ウィンパス：連立方程式の利用</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基礎力定着テスト④　　</a:t>
                      </a:r>
                      <a:r>
                        <a:rPr lang="ja-JP" altLang="en-US" sz="800" b="0" i="0" u="none" strike="noStrike" dirty="0" smtClean="0">
                          <a:solidFill>
                            <a:srgbClr val="000000"/>
                          </a:solidFill>
                          <a:latin typeface="ＭＳ Ｐゴシック"/>
                        </a:rPr>
                        <a:t>　　　　　敬語</a:t>
                      </a:r>
                      <a:r>
                        <a:rPr lang="ja-JP" altLang="en-US" sz="800" b="0" i="0" u="none" strike="noStrike" dirty="0">
                          <a:solidFill>
                            <a:srgbClr val="000000"/>
                          </a:solidFill>
                          <a:latin typeface="ＭＳ Ｐゴシック"/>
                        </a:rPr>
                        <a:t>・尊敬語　　　　　第四講座：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a:t>
                      </a:r>
                      <a:r>
                        <a:rPr lang="ja-JP" altLang="en-US" sz="800" b="0" i="0" u="none" strike="noStrike" dirty="0" smtClean="0">
                          <a:solidFill>
                            <a:srgbClr val="000000"/>
                          </a:solidFill>
                          <a:latin typeface="ＭＳ Ｐゴシック"/>
                        </a:rPr>
                        <a:t>　　　　ヨーロッパ</a:t>
                      </a:r>
                      <a:r>
                        <a:rPr lang="ja-JP" altLang="en-US" sz="800" b="0" i="0" u="none" strike="noStrike" dirty="0">
                          <a:solidFill>
                            <a:srgbClr val="000000"/>
                          </a:solidFill>
                          <a:latin typeface="ＭＳ Ｐゴシック"/>
                        </a:rPr>
                        <a:t>・アフリカ</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化学変化と原子・分子</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５日目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a:t>
                      </a:r>
                      <a:r>
                        <a:rPr lang="ja-JP" altLang="en-US" sz="800" b="0" i="0" u="none" strike="noStrike" dirty="0" smtClean="0">
                          <a:solidFill>
                            <a:srgbClr val="000000"/>
                          </a:solidFill>
                          <a:latin typeface="ＭＳ Ｐゴシック"/>
                        </a:rPr>
                        <a:t>⑤　　　　　　</a:t>
                      </a:r>
                      <a:r>
                        <a:rPr lang="ja-JP" altLang="en-US" sz="800" b="0" i="0" u="none" strike="noStrike" dirty="0">
                          <a:solidFill>
                            <a:srgbClr val="000000"/>
                          </a:solidFill>
                          <a:latin typeface="ＭＳ Ｐゴシック"/>
                        </a:rPr>
                        <a:t>　第五講座：受け身２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第三講座：比例・反比例・一次関数</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基礎力定着テスト⑤　　　　　　　　　　　　　古分の解き方１　　　　第五講座：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a:t>
                      </a:r>
                      <a:r>
                        <a:rPr lang="ja-JP" altLang="en-US" sz="800" b="0" i="0" u="none" strike="noStrike" dirty="0" smtClean="0">
                          <a:solidFill>
                            <a:srgbClr val="000000"/>
                          </a:solidFill>
                          <a:latin typeface="ＭＳ Ｐゴシック"/>
                        </a:rPr>
                        <a:t>　　　　九州</a:t>
                      </a:r>
                      <a:r>
                        <a:rPr lang="ja-JP" altLang="en-US" sz="800" b="0" i="0" u="none" strike="noStrike" dirty="0">
                          <a:solidFill>
                            <a:srgbClr val="000000"/>
                          </a:solidFill>
                          <a:latin typeface="ＭＳ Ｐゴシック"/>
                        </a:rPr>
                        <a:t>・四国・中国・近畿</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植物の生活と種類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６日目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基礎力定着テスト⑥　</a:t>
                      </a:r>
                      <a:r>
                        <a:rPr lang="ja-JP" altLang="en-US" sz="800" b="0" i="0" u="none" strike="noStrike" dirty="0" smtClean="0">
                          <a:solidFill>
                            <a:srgbClr val="000000"/>
                          </a:solidFill>
                          <a:latin typeface="ＭＳ Ｐゴシック"/>
                        </a:rPr>
                        <a:t>　　　　　　第六</a:t>
                      </a:r>
                      <a:r>
                        <a:rPr lang="ja-JP" altLang="en-US" sz="800" b="0" i="0" u="none" strike="noStrike" dirty="0">
                          <a:solidFill>
                            <a:srgbClr val="000000"/>
                          </a:solidFill>
                          <a:latin typeface="ＭＳ Ｐゴシック"/>
                        </a:rPr>
                        <a:t>講座：現在完了１</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ウィンパス：グラフと図形</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基礎力定着テスト⑥　　　　　　　　　　　　　古分の解き方２　　　　第六講座：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a:t>
                      </a:r>
                      <a:r>
                        <a:rPr lang="ja-JP" altLang="en-US" sz="800" b="0" i="0" u="none" strike="noStrike" dirty="0" smtClean="0">
                          <a:solidFill>
                            <a:srgbClr val="000000"/>
                          </a:solidFill>
                          <a:latin typeface="ＭＳ Ｐゴシック"/>
                        </a:rPr>
                        <a:t>　　　　</a:t>
                      </a:r>
                      <a:r>
                        <a:rPr lang="ja-JP" altLang="en-US" sz="800" b="0" i="0" u="none" strike="noStrike" dirty="0">
                          <a:solidFill>
                            <a:srgbClr val="000000"/>
                          </a:solidFill>
                          <a:latin typeface="ＭＳ Ｐゴシック"/>
                        </a:rPr>
                        <a:t>　関東・東北・北海道</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大地の変化</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７日目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基礎力定着テスト⑦　</a:t>
                      </a:r>
                      <a:r>
                        <a:rPr lang="ja-JP" altLang="en-US" sz="800" b="0" i="0" u="none" strike="noStrike" dirty="0" smtClean="0">
                          <a:solidFill>
                            <a:srgbClr val="000000"/>
                          </a:solidFill>
                          <a:latin typeface="ＭＳ Ｐゴシック"/>
                        </a:rPr>
                        <a:t>　　　　　　第七</a:t>
                      </a:r>
                      <a:r>
                        <a:rPr lang="ja-JP" altLang="en-US" sz="800" b="0" i="0" u="none" strike="noStrike" dirty="0">
                          <a:solidFill>
                            <a:srgbClr val="000000"/>
                          </a:solidFill>
                          <a:latin typeface="ＭＳ Ｐゴシック"/>
                        </a:rPr>
                        <a:t>講座：現在完了２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ウィンパス：一次関数まとめ</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基礎力定着テスト⑦　　　　　　　　　　　　　三大和歌集　　　　　　第七講座：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a:t>
                      </a:r>
                      <a:r>
                        <a:rPr lang="ja-JP" altLang="en-US" sz="800" b="0" i="0" u="none" strike="noStrike" dirty="0" smtClean="0">
                          <a:solidFill>
                            <a:srgbClr val="000000"/>
                          </a:solidFill>
                          <a:latin typeface="ＭＳ Ｐゴシック"/>
                        </a:rPr>
                        <a:t>　　　　</a:t>
                      </a:r>
                      <a:r>
                        <a:rPr lang="ja-JP" altLang="en-US" sz="800" b="0" i="0" u="none" strike="noStrike" dirty="0">
                          <a:solidFill>
                            <a:srgbClr val="000000"/>
                          </a:solidFill>
                          <a:latin typeface="ＭＳ Ｐゴシック"/>
                        </a:rPr>
                        <a:t>　日本の食料・工業</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動物の生活と種類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８日目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基礎力定着テスト⑧　</a:t>
                      </a:r>
                      <a:r>
                        <a:rPr lang="ja-JP" altLang="en-US" sz="800" b="0" i="0" u="none" strike="noStrike" dirty="0" smtClean="0">
                          <a:solidFill>
                            <a:srgbClr val="000000"/>
                          </a:solidFill>
                          <a:latin typeface="ＭＳ Ｐゴシック"/>
                        </a:rPr>
                        <a:t>　　　　　　第八</a:t>
                      </a:r>
                      <a:r>
                        <a:rPr lang="ja-JP" altLang="en-US" sz="800" b="0" i="0" u="none" strike="noStrike" dirty="0">
                          <a:solidFill>
                            <a:srgbClr val="000000"/>
                          </a:solidFill>
                          <a:latin typeface="ＭＳ Ｐゴシック"/>
                        </a:rPr>
                        <a:t>講座：不定詞、動名詞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ウィンパス：表面積・体積</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基礎力定着テスト⑧　　　　　　　　　　　　　万葉集　　　　　　　　　第八講座：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第１講座　第一次世界大戦と大正デモクラシー</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ja-JP" altLang="en-US" sz="800" b="0" i="0" u="none" strike="noStrike" dirty="0">
                          <a:solidFill>
                            <a:srgbClr val="333333"/>
                          </a:solidFill>
                          <a:latin typeface="ＭＳ Ｐゴシック"/>
                        </a:rPr>
                        <a:t>ウィンパス　　　　　　　天気の変化</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９日目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a:t>
                      </a:r>
                      <a:r>
                        <a:rPr lang="ja-JP" altLang="en-US" sz="800" b="0" i="0" u="none" strike="noStrike" dirty="0" smtClean="0">
                          <a:solidFill>
                            <a:srgbClr val="000000"/>
                          </a:solidFill>
                          <a:latin typeface="ＭＳ Ｐゴシック"/>
                        </a:rPr>
                        <a:t>⑨　　　　　　</a:t>
                      </a:r>
                      <a:r>
                        <a:rPr lang="ja-JP" altLang="en-US" sz="800" b="0" i="0" u="none" strike="noStrike" dirty="0">
                          <a:solidFill>
                            <a:srgbClr val="000000"/>
                          </a:solidFill>
                          <a:latin typeface="ＭＳ Ｐゴシック"/>
                        </a:rPr>
                        <a:t>　第九講座：不定詞２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ウィンパス：２次関数</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基礎力定着テスト⑨　　　　　　　　　　　　　万葉集　　　　　　　　　第九講座：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第２講座　日本の中国侵略と第二次世界大戦</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ja-JP" altLang="en-US" sz="800" b="0" i="0" u="none" strike="noStrike" dirty="0">
                          <a:solidFill>
                            <a:srgbClr val="333333"/>
                          </a:solidFill>
                          <a:latin typeface="ＭＳ Ｐゴシック"/>
                        </a:rPr>
                        <a:t>第１講座　１・２年の生物</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309">
                <a:tc>
                  <a:txBody>
                    <a:bodyPr/>
                    <a:lstStyle/>
                    <a:p>
                      <a:pPr algn="ctr" fontAlgn="ctr"/>
                      <a:r>
                        <a:rPr lang="ja-JP" altLang="en-US" sz="800" b="0" i="0" u="none" strike="noStrike">
                          <a:solidFill>
                            <a:srgbClr val="000000"/>
                          </a:solidFill>
                          <a:latin typeface="ＭＳ Ｐゴシック"/>
                        </a:rPr>
                        <a:t>１０日目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基礎力定着テスト⑩　</a:t>
                      </a:r>
                      <a:r>
                        <a:rPr lang="ja-JP" altLang="en-US" sz="800" b="0" i="0" u="none" strike="noStrike" dirty="0" smtClean="0">
                          <a:solidFill>
                            <a:srgbClr val="000000"/>
                          </a:solidFill>
                          <a:latin typeface="ＭＳ Ｐゴシック"/>
                        </a:rPr>
                        <a:t>　　　　　　第十</a:t>
                      </a:r>
                      <a:r>
                        <a:rPr lang="ja-JP" altLang="en-US" sz="800" b="0" i="0" u="none" strike="noStrike" dirty="0">
                          <a:solidFill>
                            <a:srgbClr val="000000"/>
                          </a:solidFill>
                          <a:latin typeface="ＭＳ Ｐゴシック"/>
                        </a:rPr>
                        <a:t>講座：比較</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ウィンパス：表面積・体積</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ctr"/>
                      <a:r>
                        <a:rPr lang="ja-JP" altLang="en-US" sz="800" b="0" i="0" u="none" strike="noStrike" dirty="0">
                          <a:solidFill>
                            <a:srgbClr val="333333"/>
                          </a:solidFill>
                          <a:latin typeface="ＭＳ Ｐゴシック"/>
                        </a:rPr>
                        <a:t>第３講座　戦後の日本と現代の世界</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第２講座　１・２年の化学</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309">
                <a:tc>
                  <a:txBody>
                    <a:bodyPr/>
                    <a:lstStyle/>
                    <a:p>
                      <a:pPr algn="ctr" fontAlgn="ctr"/>
                      <a:r>
                        <a:rPr lang="ja-JP" altLang="en-US" sz="800" b="0" i="0" u="none" strike="noStrike">
                          <a:solidFill>
                            <a:srgbClr val="000000"/>
                          </a:solidFill>
                          <a:latin typeface="ＭＳ Ｐゴシック"/>
                        </a:rPr>
                        <a:t>１１日目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基礎力定着テスト⑪　</a:t>
                      </a:r>
                      <a:r>
                        <a:rPr lang="ja-JP" altLang="en-US" sz="800" b="0" i="0" u="none" strike="noStrike" dirty="0" smtClean="0">
                          <a:solidFill>
                            <a:srgbClr val="000000"/>
                          </a:solidFill>
                          <a:latin typeface="ＭＳ Ｐゴシック"/>
                        </a:rPr>
                        <a:t>　　　　　ウィンパス</a:t>
                      </a:r>
                      <a:r>
                        <a:rPr lang="ja-JP" altLang="en-US" sz="800" b="0" i="0" u="none" strike="noStrike" dirty="0">
                          <a:solidFill>
                            <a:srgbClr val="000000"/>
                          </a:solidFill>
                          <a:latin typeface="ＭＳ Ｐゴシック"/>
                        </a:rPr>
                        <a:t>：分詞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ウィンパス：放物線と曲線</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ctr"/>
                      <a:r>
                        <a:rPr lang="ja-JP" altLang="en-US" sz="800" b="0" i="0" u="none" strike="noStrike" dirty="0">
                          <a:solidFill>
                            <a:srgbClr val="000000"/>
                          </a:solidFill>
                          <a:latin typeface="ＭＳ Ｐゴシック"/>
                        </a:rPr>
                        <a:t>ウィンパス　　　　　　　古墳・飛鳥</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第３講座　１・２年の物理</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309">
                <a:tc>
                  <a:txBody>
                    <a:bodyPr/>
                    <a:lstStyle/>
                    <a:p>
                      <a:pPr algn="ctr" fontAlgn="ctr"/>
                      <a:r>
                        <a:rPr lang="ja-JP" altLang="en-US" sz="800" b="0" i="0" u="none" strike="noStrike">
                          <a:solidFill>
                            <a:srgbClr val="000000"/>
                          </a:solidFill>
                          <a:latin typeface="ＭＳ Ｐゴシック"/>
                        </a:rPr>
                        <a:t>１２日目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a:t>
                      </a:r>
                      <a:r>
                        <a:rPr lang="ja-JP" altLang="en-US" sz="800" b="0" i="0" u="none" strike="noStrike" dirty="0" smtClean="0">
                          <a:solidFill>
                            <a:srgbClr val="000000"/>
                          </a:solidFill>
                          <a:latin typeface="ＭＳ Ｐゴシック"/>
                        </a:rPr>
                        <a:t>⑫　　　　　　</a:t>
                      </a:r>
                      <a:r>
                        <a:rPr lang="ja-JP" altLang="en-US" sz="800" b="0" i="0" u="none" strike="noStrike" dirty="0">
                          <a:solidFill>
                            <a:srgbClr val="000000"/>
                          </a:solidFill>
                          <a:latin typeface="ＭＳ Ｐゴシック"/>
                        </a:rPr>
                        <a:t>　ウィンパス：関係代名詞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ウィンパス：相似な図形</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ctr"/>
                      <a:r>
                        <a:rPr lang="ja-JP" altLang="en-US" sz="800" b="0" i="0" u="none" strike="noStrike" dirty="0">
                          <a:solidFill>
                            <a:srgbClr val="000000"/>
                          </a:solidFill>
                          <a:latin typeface="ＭＳ Ｐゴシック"/>
                        </a:rPr>
                        <a:t>ウィンパス　　　　　　　奈良</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第４講座　１・２年の地学</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１３日目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基礎力定着テスト⑬　</a:t>
                      </a:r>
                      <a:r>
                        <a:rPr lang="ja-JP" altLang="en-US" sz="800" b="0" i="0" u="none" strike="noStrike" dirty="0" smtClean="0">
                          <a:solidFill>
                            <a:srgbClr val="000000"/>
                          </a:solidFill>
                          <a:latin typeface="ＭＳ Ｐゴシック"/>
                        </a:rPr>
                        <a:t>　　　　　　第十一</a:t>
                      </a:r>
                      <a:r>
                        <a:rPr lang="ja-JP" altLang="en-US" sz="800" b="0" i="0" u="none" strike="noStrike" dirty="0">
                          <a:solidFill>
                            <a:srgbClr val="000000"/>
                          </a:solidFill>
                          <a:latin typeface="ＭＳ Ｐゴシック"/>
                        </a:rPr>
                        <a:t>講座：接続詞</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800" b="0" i="0" u="none" strike="noStrike">
                          <a:solidFill>
                            <a:srgbClr val="000000"/>
                          </a:solidFill>
                          <a:latin typeface="ＭＳ Ｐゴシック"/>
                        </a:rPr>
                        <a:t>第四講座：平面図形、空間図形</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基礎力定着テスト⑩　　　　　　　　　　　　　古今・新古今　　　　　</a:t>
                      </a:r>
                      <a:r>
                        <a:rPr lang="ja-JP" altLang="en-US" sz="800" b="0" i="0" u="none" strike="noStrike" dirty="0" smtClean="0">
                          <a:solidFill>
                            <a:srgbClr val="000000"/>
                          </a:solidFill>
                          <a:latin typeface="ＭＳ Ｐゴシック"/>
                        </a:rPr>
                        <a:t>第十</a:t>
                      </a:r>
                      <a:r>
                        <a:rPr lang="ja-JP" altLang="en-US" sz="800" b="0" i="0" u="none" strike="noStrike" dirty="0">
                          <a:solidFill>
                            <a:srgbClr val="000000"/>
                          </a:solidFill>
                          <a:latin typeface="ＭＳ Ｐゴシック"/>
                        </a:rPr>
                        <a:t>講座：</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ウィンパス　　　　　　　平安</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気象観測と雨や雲</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１４日目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a:t>
                      </a:r>
                      <a:r>
                        <a:rPr lang="ja-JP" altLang="en-US" sz="800" b="0" i="0" u="none" strike="noStrike" dirty="0" smtClean="0">
                          <a:solidFill>
                            <a:srgbClr val="000000"/>
                          </a:solidFill>
                          <a:latin typeface="ＭＳ Ｐゴシック"/>
                        </a:rPr>
                        <a:t>　　　　　長文</a:t>
                      </a:r>
                      <a:r>
                        <a:rPr lang="ja-JP" altLang="en-US" sz="800" b="0" i="0" u="none" strike="noStrike" dirty="0">
                          <a:solidFill>
                            <a:srgbClr val="000000"/>
                          </a:solidFill>
                          <a:latin typeface="ＭＳ Ｐゴシック"/>
                        </a:rPr>
                        <a:t>・会話問題</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第五講座：平行と合同</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基礎力定着テスト⑪　　　　　　　　　　　　　漢文　　　　　　　　問題演習：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　　　　　　　鎌倉</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日本の天気の変化</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578">
                <a:tc>
                  <a:txBody>
                    <a:bodyPr/>
                    <a:lstStyle/>
                    <a:p>
                      <a:pPr algn="ctr" fontAlgn="ctr"/>
                      <a:r>
                        <a:rPr lang="ja-JP" altLang="en-US" sz="800" b="0" i="0" u="none" strike="noStrike">
                          <a:solidFill>
                            <a:srgbClr val="000000"/>
                          </a:solidFill>
                          <a:latin typeface="ＭＳ Ｐゴシック"/>
                        </a:rPr>
                        <a:t>１５日目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a:t>
                      </a:r>
                      <a:r>
                        <a:rPr lang="ja-JP" altLang="en-US" sz="800" b="0" i="0" u="none" strike="noStrike" dirty="0" smtClean="0">
                          <a:solidFill>
                            <a:srgbClr val="000000"/>
                          </a:solidFill>
                          <a:latin typeface="ＭＳ Ｐゴシック"/>
                        </a:rPr>
                        <a:t>　　　　　　</a:t>
                      </a:r>
                      <a:r>
                        <a:rPr lang="ja-JP" altLang="en-US" sz="800" b="0" i="0" u="none" strike="noStrike" dirty="0">
                          <a:solidFill>
                            <a:srgbClr val="000000"/>
                          </a:solidFill>
                          <a:latin typeface="ＭＳ Ｐゴシック"/>
                        </a:rPr>
                        <a:t>　特訓テキスト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特訓テキスト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基礎力定着テスト⑫　　　　　　　　　　　　　　　　　　　　　　　問題演習：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　　　　　　　　　室町</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静電気と電流</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094">
                <a:tc>
                  <a:txBody>
                    <a:bodyPr/>
                    <a:lstStyle/>
                    <a:p>
                      <a:pPr algn="ctr" fontAlgn="ctr"/>
                      <a:r>
                        <a:rPr lang="ja-JP" altLang="en-US" sz="800" b="0" i="0" u="none" strike="noStrike">
                          <a:solidFill>
                            <a:srgbClr val="000000"/>
                          </a:solidFill>
                          <a:latin typeface="ＭＳ Ｐゴシック"/>
                        </a:rPr>
                        <a:t>１６日目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a:t>
                      </a:r>
                      <a:r>
                        <a:rPr lang="ja-JP" altLang="en-US" sz="800" b="0" i="0" u="none" strike="noStrike" dirty="0" smtClean="0">
                          <a:solidFill>
                            <a:srgbClr val="000000"/>
                          </a:solidFill>
                          <a:latin typeface="ＭＳ Ｐゴシック"/>
                        </a:rPr>
                        <a:t>　　　　　特訓</a:t>
                      </a:r>
                      <a:r>
                        <a:rPr lang="ja-JP" altLang="en-US" sz="800" b="0" i="0" u="none" strike="noStrike" dirty="0">
                          <a:solidFill>
                            <a:srgbClr val="000000"/>
                          </a:solidFill>
                          <a:latin typeface="ＭＳ Ｐゴシック"/>
                        </a:rPr>
                        <a:t>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特訓テキスト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基礎力定着テスト⑬　　　　　　　　　　　　　　　　　　　　　　問題演習：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　　　　　　　　　安土桃山</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酸化と還元・化学変化とエネルギー</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309">
                <a:tc>
                  <a:txBody>
                    <a:bodyPr/>
                    <a:lstStyle/>
                    <a:p>
                      <a:pPr algn="ctr" fontAlgn="ctr"/>
                      <a:r>
                        <a:rPr lang="ja-JP" altLang="en-US" sz="800" b="0" i="0" u="none" strike="noStrike">
                          <a:solidFill>
                            <a:srgbClr val="000000"/>
                          </a:solidFill>
                          <a:latin typeface="ＭＳ Ｐゴシック"/>
                        </a:rPr>
                        <a:t>１７日目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a:t>
                      </a:r>
                      <a:r>
                        <a:rPr lang="ja-JP" altLang="en-US" sz="800" b="0" i="0" u="none" strike="noStrike" dirty="0" smtClean="0">
                          <a:solidFill>
                            <a:srgbClr val="000000"/>
                          </a:solidFill>
                          <a:latin typeface="ＭＳ Ｐゴシック"/>
                        </a:rPr>
                        <a:t>　　　　　特訓</a:t>
                      </a:r>
                      <a:r>
                        <a:rPr lang="ja-JP" altLang="en-US" sz="800" b="0" i="0" u="none" strike="noStrike" dirty="0">
                          <a:solidFill>
                            <a:srgbClr val="000000"/>
                          </a:solidFill>
                          <a:latin typeface="ＭＳ Ｐゴシック"/>
                        </a:rPr>
                        <a:t>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特訓テキスト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基礎力定着テスト⑭　　　　　　　　　　　　　　　　　　　　　問題演習：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　　　　　　　　　江戸時代（前期）</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化学変化と物質の質量</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309">
                <a:tc>
                  <a:txBody>
                    <a:bodyPr/>
                    <a:lstStyle/>
                    <a:p>
                      <a:pPr algn="ctr" fontAlgn="ctr"/>
                      <a:r>
                        <a:rPr lang="ja-JP" altLang="en-US" sz="800" b="0" i="0" u="none" strike="noStrike">
                          <a:solidFill>
                            <a:srgbClr val="000000"/>
                          </a:solidFill>
                          <a:latin typeface="ＭＳ Ｐゴシック"/>
                        </a:rPr>
                        <a:t>１８日目</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a:t>
                      </a:r>
                      <a:r>
                        <a:rPr lang="ja-JP" altLang="en-US" sz="800" b="0" i="0" u="none" strike="noStrike" dirty="0" smtClean="0">
                          <a:solidFill>
                            <a:srgbClr val="000000"/>
                          </a:solidFill>
                          <a:latin typeface="ＭＳ Ｐゴシック"/>
                        </a:rPr>
                        <a:t>　　　　　特訓</a:t>
                      </a:r>
                      <a:r>
                        <a:rPr lang="ja-JP" altLang="en-US" sz="800" b="0" i="0" u="none" strike="noStrike" dirty="0">
                          <a:solidFill>
                            <a:srgbClr val="000000"/>
                          </a:solidFill>
                          <a:latin typeface="ＭＳ Ｐゴシック"/>
                        </a:rPr>
                        <a:t>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特訓テキスト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基礎力定着テスト⑮　　　　　　　　　　　　　　　　　　　　問題演習：</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latin typeface="ＭＳ Ｐゴシック"/>
                        </a:rPr>
                        <a:t>ウィンパス　　　　　　　　　江戸時代（幸樹）</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333333"/>
                          </a:solidFill>
                          <a:latin typeface="ＭＳ Ｐゴシック"/>
                        </a:rPr>
                        <a:t>ウィンパス　　　　　　　火山と火成岩</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0318">
                <a:tc>
                  <a:txBody>
                    <a:bodyPr/>
                    <a:lstStyle/>
                    <a:p>
                      <a:pPr algn="ctr" fontAlgn="ctr"/>
                      <a:r>
                        <a:rPr lang="ja-JP" altLang="en-US" sz="800" b="0" i="0" u="none" strike="noStrike" dirty="0">
                          <a:solidFill>
                            <a:srgbClr val="000000"/>
                          </a:solidFill>
                          <a:latin typeface="ＭＳ Ｐゴシック"/>
                        </a:rPr>
                        <a:t>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a:t>
                      </a:r>
                      <a:r>
                        <a:rPr lang="ja-JP" altLang="en-US" sz="800" b="0" i="0" u="none" strike="noStrike" dirty="0" smtClean="0">
                          <a:solidFill>
                            <a:srgbClr val="000000"/>
                          </a:solidFill>
                          <a:latin typeface="ＭＳ Ｐゴシック"/>
                        </a:rPr>
                        <a:t>　　　　夏期</a:t>
                      </a:r>
                      <a:r>
                        <a:rPr lang="ja-JP" altLang="en-US" sz="800" b="0" i="0" u="none" strike="noStrike" dirty="0">
                          <a:solidFill>
                            <a:srgbClr val="000000"/>
                          </a:solidFill>
                          <a:latin typeface="ＭＳ Ｐゴシック"/>
                        </a:rPr>
                        <a:t>テキスト　　　　　　　ウィンパス　　　　　　　　　特訓テキスト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夏期テキスト　　　　　　　ウィンパス　　　　　　　　　特訓テキスト　　　　　　</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基礎力定着テスト　　　　夏期テキスト　　　　　　　平常テキスト</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夏期テキスト　　　　　</a:t>
                      </a:r>
                      <a:r>
                        <a:rPr lang="ja-JP" altLang="en-US" sz="800" b="0" i="0" u="none" strike="noStrike" dirty="0" smtClean="0">
                          <a:solidFill>
                            <a:srgbClr val="000000"/>
                          </a:solidFill>
                          <a:latin typeface="ＭＳ Ｐゴシック"/>
                        </a:rPr>
                        <a:t>　　　　　</a:t>
                      </a:r>
                      <a:r>
                        <a:rPr lang="ja-JP" altLang="en-US" sz="800" b="0" i="0" u="none" strike="noStrike" dirty="0">
                          <a:solidFill>
                            <a:srgbClr val="000000"/>
                          </a:solidFill>
                          <a:latin typeface="ＭＳ Ｐゴシック"/>
                        </a:rPr>
                        <a:t>　ウィンパス</a:t>
                      </a: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latin typeface="ＭＳ Ｐゴシック"/>
                        </a:rPr>
                        <a:t>夏期テキスト　　　　　　</a:t>
                      </a:r>
                      <a:r>
                        <a:rPr lang="ja-JP" altLang="en-US" sz="800" b="0" i="0" u="none" strike="noStrike" dirty="0" smtClean="0">
                          <a:solidFill>
                            <a:srgbClr val="000000"/>
                          </a:solidFill>
                          <a:latin typeface="ＭＳ Ｐゴシック"/>
                        </a:rPr>
                        <a:t>　　　　　ウィンパス</a:t>
                      </a:r>
                      <a:endParaRPr lang="ja-JP" altLang="en-US" sz="800" b="0" i="0" u="none" strike="noStrike" dirty="0">
                        <a:solidFill>
                          <a:srgbClr val="000000"/>
                        </a:solidFill>
                        <a:latin typeface="ＭＳ Ｐゴシック"/>
                      </a:endParaRPr>
                    </a:p>
                  </a:txBody>
                  <a:tcPr marL="3823" marR="3823" marT="38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rgbClr val="0000FF"/>
                </a:solidFill>
                <a:latin typeface="HGP創英角ｺﾞｼｯｸUB" pitchFamily="50" charset="-128"/>
                <a:ea typeface="HGP創英角ｺﾞｼｯｸUB" pitchFamily="50" charset="-128"/>
              </a:rPr>
              <a:t>中１・中２夏期カリキュラム　例</a:t>
            </a:r>
            <a:endParaRPr kumimoji="1" lang="ja-JP" altLang="en-US" dirty="0">
              <a:solidFill>
                <a:srgbClr val="0000FF"/>
              </a:solidFill>
              <a:latin typeface="HGP創英角ｺﾞｼｯｸUB" pitchFamily="50" charset="-128"/>
              <a:ea typeface="HGP創英角ｺﾞｼｯｸUB" pitchFamily="50" charset="-128"/>
            </a:endParaRPr>
          </a:p>
        </p:txBody>
      </p:sp>
      <p:graphicFrame>
        <p:nvGraphicFramePr>
          <p:cNvPr id="4" name="表 3"/>
          <p:cNvGraphicFramePr>
            <a:graphicFrameLocks noGrp="1"/>
          </p:cNvGraphicFramePr>
          <p:nvPr/>
        </p:nvGraphicFramePr>
        <p:xfrm>
          <a:off x="990600" y="1295401"/>
          <a:ext cx="7467600" cy="4800598"/>
        </p:xfrm>
        <a:graphic>
          <a:graphicData uri="http://schemas.openxmlformats.org/drawingml/2006/table">
            <a:tbl>
              <a:tblPr/>
              <a:tblGrid>
                <a:gridCol w="1866900"/>
                <a:gridCol w="1866900"/>
                <a:gridCol w="1866900"/>
                <a:gridCol w="1866900"/>
              </a:tblGrid>
              <a:tr h="436418">
                <a:tc>
                  <a:txBody>
                    <a:bodyPr/>
                    <a:lstStyle/>
                    <a:p>
                      <a:pPr algn="ctr" fontAlgn="ctr"/>
                      <a:r>
                        <a:rPr lang="ja-JP" altLang="en-US" sz="1400" b="0" i="0" u="none" strike="noStrike" dirty="0">
                          <a:solidFill>
                            <a:srgbClr val="000000"/>
                          </a:solidFill>
                          <a:latin typeface="+mn-ea"/>
                          <a:ea typeface="+mn-ea"/>
                        </a:rPr>
                        <a:t>中２英語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latin typeface="+mn-ea"/>
                          <a:ea typeface="+mn-ea"/>
                        </a:rPr>
                        <a:t>中２数学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latin typeface="+mn-ea"/>
                          <a:ea typeface="+mn-ea"/>
                        </a:rPr>
                        <a:t>中１英語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latin typeface="+mn-ea"/>
                          <a:ea typeface="+mn-ea"/>
                        </a:rPr>
                        <a:t>中１数学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en-US" altLang="ja-JP" sz="1200" b="0" i="0" u="none" strike="noStrike" dirty="0">
                          <a:solidFill>
                            <a:srgbClr val="000000"/>
                          </a:solidFill>
                          <a:latin typeface="+mn-ea"/>
                          <a:ea typeface="+mn-ea"/>
                        </a:rPr>
                        <a:t>be</a:t>
                      </a:r>
                      <a:r>
                        <a:rPr lang="ja-JP" altLang="en-US" sz="1200" b="0" i="0" u="none" strike="noStrike" dirty="0">
                          <a:solidFill>
                            <a:srgbClr val="000000"/>
                          </a:solidFill>
                          <a:latin typeface="+mn-ea"/>
                          <a:ea typeface="+mn-ea"/>
                        </a:rPr>
                        <a:t>動詞と一般動詞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数と式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latin typeface="+mn-ea"/>
                          <a:ea typeface="+mn-ea"/>
                        </a:rPr>
                        <a:t>I am ～、You are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正負の数、加減法</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一般動詞の過去形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比例・反比例</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mn-ea"/>
                          <a:ea typeface="+mn-ea"/>
                        </a:rPr>
                        <a:t>This is ～、That is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正負の数、乗除法</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en-US" altLang="ja-JP" sz="1200" b="0" i="0" u="none" strike="noStrike" dirty="0">
                          <a:solidFill>
                            <a:srgbClr val="000000"/>
                          </a:solidFill>
                          <a:latin typeface="+mn-ea"/>
                          <a:ea typeface="+mn-ea"/>
                        </a:rPr>
                        <a:t>be</a:t>
                      </a:r>
                      <a:r>
                        <a:rPr lang="ja-JP" altLang="en-US" sz="1200" b="0" i="0" u="none" strike="noStrike" dirty="0">
                          <a:solidFill>
                            <a:srgbClr val="000000"/>
                          </a:solidFill>
                          <a:latin typeface="+mn-ea"/>
                          <a:ea typeface="+mn-ea"/>
                        </a:rPr>
                        <a:t>動詞の過去形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平面図形・空間図形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mn-ea"/>
                          <a:ea typeface="+mn-ea"/>
                        </a:rPr>
                        <a:t>What is ～？or</a:t>
                      </a:r>
                      <a:r>
                        <a:rPr lang="ja-JP" altLang="en-US" sz="1200" b="0" i="0" u="none" strike="noStrike">
                          <a:solidFill>
                            <a:srgbClr val="000000"/>
                          </a:solidFill>
                          <a:latin typeface="+mn-ea"/>
                          <a:ea typeface="+mn-ea"/>
                        </a:rPr>
                        <a:t>の疑問文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正負の数　四則計算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過去進行形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多項式の計算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mn-ea"/>
                          <a:ea typeface="+mn-ea"/>
                        </a:rPr>
                        <a:t>He is ～　Who is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文字式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未来の文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単項式の乗法・除法</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一般動詞の文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式の計算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助動詞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連立方程式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名詞・代名詞の複数形</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関係を表す式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en-US" sz="1200" b="0" i="0" u="none" strike="noStrike" dirty="0">
                          <a:solidFill>
                            <a:srgbClr val="000000"/>
                          </a:solidFill>
                          <a:latin typeface="+mn-ea"/>
                          <a:ea typeface="+mn-ea"/>
                        </a:rPr>
                        <a:t>There is </a:t>
                      </a:r>
                      <a:r>
                        <a:rPr lang="ja-JP" altLang="en-US" sz="1200" b="0" i="0" u="none" strike="noStrike" dirty="0">
                          <a:solidFill>
                            <a:srgbClr val="000000"/>
                          </a:solidFill>
                          <a:latin typeface="+mn-ea"/>
                          <a:ea typeface="+mn-ea"/>
                        </a:rPr>
                        <a:t>の文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200" b="0" i="0" u="none" strike="noStrike">
                          <a:solidFill>
                            <a:srgbClr val="000000"/>
                          </a:solidFill>
                          <a:latin typeface="+mn-ea"/>
                          <a:ea typeface="+mn-ea"/>
                        </a:rPr>
                        <a:t>連立方程式　応用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一般動詞３人称単数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１次方程式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名詞・冠詞・代名詞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200" b="0" i="0" u="none" strike="noStrike">
                          <a:solidFill>
                            <a:srgbClr val="000000"/>
                          </a:solidFill>
                          <a:latin typeface="+mn-ea"/>
                          <a:ea typeface="+mn-ea"/>
                        </a:rPr>
                        <a:t>連立方程式　応用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命令文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１次方程式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いろいろな疑問文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一次関数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会話表現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方程式の利用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6418">
                <a:tc>
                  <a:txBody>
                    <a:bodyPr/>
                    <a:lstStyle/>
                    <a:p>
                      <a:pPr algn="ctr" fontAlgn="ctr"/>
                      <a:r>
                        <a:rPr lang="ja-JP" altLang="en-US" sz="1200" b="0" i="0" u="none" strike="noStrike" dirty="0">
                          <a:solidFill>
                            <a:srgbClr val="000000"/>
                          </a:solidFill>
                          <a:latin typeface="+mn-ea"/>
                          <a:ea typeface="+mn-ea"/>
                        </a:rPr>
                        <a:t>不定詞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一次関数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latin typeface="+mn-ea"/>
                          <a:ea typeface="+mn-ea"/>
                        </a:rPr>
                        <a:t>総合問題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n-ea"/>
                          <a:ea typeface="+mn-ea"/>
                        </a:rPr>
                        <a:t>方程式の利用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29510</TotalTime>
  <Words>1529</Words>
  <Application>Microsoft Office PowerPoint</Application>
  <PresentationFormat>画面に合わせる (4:3)</PresentationFormat>
  <Paragraphs>669</Paragraphs>
  <Slides>14</Slides>
  <Notes>0</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Office テーマ</vt:lpstr>
      <vt:lpstr>第９回　Assist 活用勉強会</vt:lpstr>
      <vt:lpstr>夏期講習の目的</vt:lpstr>
      <vt:lpstr>講習準備（内部）</vt:lpstr>
      <vt:lpstr>提案書</vt:lpstr>
      <vt:lpstr>単科講座ラインアップ</vt:lpstr>
      <vt:lpstr>中３夏期講習１日の流れ</vt:lpstr>
      <vt:lpstr>中３夏期小テスト範囲表</vt:lpstr>
      <vt:lpstr>中３夏期カリキュラム　例</vt:lpstr>
      <vt:lpstr>中１・中２夏期カリキュラム　例</vt:lpstr>
      <vt:lpstr>小学生算数夏期カリキュラム　例</vt:lpstr>
      <vt:lpstr>夏期講習外部２８名募集媒体</vt:lpstr>
      <vt:lpstr>スライド 12</vt:lpstr>
      <vt:lpstr>外部募集</vt:lpstr>
      <vt:lpstr>第９回　Assist 活用勉強会</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ishitoya koichi</dc:creator>
  <cp:lastModifiedBy>somiya</cp:lastModifiedBy>
  <cp:revision>920</cp:revision>
  <dcterms:created xsi:type="dcterms:W3CDTF">2013-02-04T07:24:20Z</dcterms:created>
  <dcterms:modified xsi:type="dcterms:W3CDTF">2014-05-12T06:41:19Z</dcterms:modified>
</cp:coreProperties>
</file>